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846" r:id="rId2"/>
    <p:sldId id="896" r:id="rId3"/>
    <p:sldId id="897" r:id="rId4"/>
    <p:sldId id="898" r:id="rId5"/>
    <p:sldId id="899" r:id="rId6"/>
    <p:sldId id="924" r:id="rId7"/>
    <p:sldId id="925" r:id="rId8"/>
    <p:sldId id="900" r:id="rId9"/>
    <p:sldId id="901" r:id="rId10"/>
    <p:sldId id="902" r:id="rId11"/>
    <p:sldId id="922" r:id="rId12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A3E86"/>
    <a:srgbClr val="53C9D5"/>
    <a:srgbClr val="FF99FF"/>
    <a:srgbClr val="006000"/>
    <a:srgbClr val="CCECFF"/>
    <a:srgbClr val="0000FF"/>
    <a:srgbClr val="FFCC99"/>
    <a:srgbClr val="99CCFF"/>
    <a:srgbClr val="FFFFCC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5918" autoAdjust="0"/>
  </p:normalViewPr>
  <p:slideViewPr>
    <p:cSldViewPr>
      <p:cViewPr varScale="1">
        <p:scale>
          <a:sx n="116" d="100"/>
          <a:sy n="116" d="100"/>
        </p:scale>
        <p:origin x="-35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547EEE-49AD-467F-A8FE-2355D7EB8BF2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379E2F-5C81-45CC-A6F6-AF7FBC298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537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fld id="{329A180A-C700-4C37-A6A0-5E17280E49D0}" type="datetimeFigureOut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Calibri" pitchFamily="34" charset="0"/>
              </a:defRPr>
            </a:lvl1pPr>
          </a:lstStyle>
          <a:p>
            <a:pPr>
              <a:defRPr/>
            </a:pPr>
            <a:fld id="{F6982643-E3AC-49ED-B189-93A431D85E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34992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53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371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503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777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777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777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16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647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10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0C00C-9292-429C-8365-EF01F24CED3F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DE58-4446-4DC4-9932-39F338BAEC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4B66-4F98-4726-B2C7-BEAF85F528FE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CCF6-64DD-45A2-B500-122E475FA3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593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5C7FA-6C0C-499D-9246-5375C7D1E4C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27.01.2021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BEF3-3395-45EC-84C9-BE5F43FE1E3E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7417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6" name="Rectangle 8"/>
          <p:cNvSpPr/>
          <p:nvPr/>
        </p:nvSpPr>
        <p:spPr>
          <a:xfrm>
            <a:off x="0" y="1989535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7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7484-334B-4B25-B8B2-E640377FD212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CD60-149D-485A-AEA4-F84C2B82EE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FA3E-1D13-4578-9B09-4E75E821498A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7BC3-5309-481B-8C6E-C6309281E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0F78-6A0D-4C4F-AB85-D4168DB39254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6450-83E6-4F48-AC1E-B5FF8B973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BDBB-22CB-406D-B640-378EC25623B7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2A18-9E0C-49E0-99B4-C34017F12C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15DC-0CCD-40A7-A7B5-7154E3D8C8A6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635F-64F0-4135-BC34-44210FE923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0431-D5A3-470E-A480-7E8D0A6E40A3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B6AA-D9CA-4397-8878-6B918A78BD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7" name="Rectangle 9"/>
          <p:cNvSpPr/>
          <p:nvPr/>
        </p:nvSpPr>
        <p:spPr>
          <a:xfrm>
            <a:off x="0" y="1989535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8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FC30-4F8B-4F83-9F01-DA6EBDB37580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6341-B359-4C04-B8E6-F35A2E2628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277F-C250-4EEA-806B-0B81DBA4AFD8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F0FF-41B2-4DF9-838E-E244FCC845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2826544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6" y="3278981"/>
            <a:ext cx="6511925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42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548879"/>
            <a:ext cx="6400800" cy="260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0F482B-0B7F-4C36-8B6B-BEB5DC414F65}" type="datetime1">
              <a:rPr lang="ru-RU"/>
              <a:pPr>
                <a:defRPr/>
              </a:pPr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u="none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6C6DFAE-1B64-48F3-9DA7-0565D1A21B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8" r:id="rId1"/>
    <p:sldLayoutId id="2147486504" r:id="rId2"/>
    <p:sldLayoutId id="2147486489" r:id="rId3"/>
    <p:sldLayoutId id="2147486490" r:id="rId4"/>
    <p:sldLayoutId id="2147486491" r:id="rId5"/>
    <p:sldLayoutId id="2147486492" r:id="rId6"/>
    <p:sldLayoutId id="2147486493" r:id="rId7"/>
    <p:sldLayoutId id="2147486505" r:id="rId8"/>
    <p:sldLayoutId id="2147486494" r:id="rId9"/>
    <p:sldLayoutId id="2147486495" r:id="rId10"/>
    <p:sldLayoutId id="2147486507" r:id="rId11"/>
    <p:sldLayoutId id="2147486508" r:id="rId12"/>
    <p:sldLayoutId id="2147486509" r:id="rId13"/>
  </p:sldLayoutIdLst>
  <p:transition spd="med">
    <p:fade/>
  </p:transition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10"/>
          <p:cNvSpPr txBox="1">
            <a:spLocks/>
          </p:cNvSpPr>
          <p:nvPr/>
        </p:nvSpPr>
        <p:spPr>
          <a:xfrm>
            <a:off x="251520" y="1383618"/>
            <a:ext cx="8640960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Организация работы </a:t>
            </a:r>
            <a:endParaRPr lang="ru-RU" sz="2800" b="1" u="none" dirty="0" smtClean="0">
              <a:solidFill>
                <a:srgbClr val="C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организации </a:t>
            </a:r>
            <a:endParaRPr lang="ru-RU" sz="2800" b="1" u="none" dirty="0" smtClean="0">
              <a:solidFill>
                <a:srgbClr val="C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на </a:t>
            </a:r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основе результатов ВПР, проведенных </a:t>
            </a:r>
            <a:endParaRPr lang="ru-RU" sz="2800" b="1" u="none" dirty="0" smtClean="0">
              <a:solidFill>
                <a:srgbClr val="C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</a:t>
            </a:r>
            <a:r>
              <a:rPr lang="ru-RU" sz="28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сентябре-октябре 2020 года</a:t>
            </a:r>
            <a:endParaRPr lang="ru-RU" sz="3600" b="1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3600" b="1" u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3600" b="1" u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 u="non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 ноября 2020 </a:t>
            </a:r>
            <a:r>
              <a:rPr lang="ru-RU" altLang="ru-RU" sz="2000" b="1" u="none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pic>
        <p:nvPicPr>
          <p:cNvPr id="13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51670"/>
            <a:ext cx="85072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принятых мер по организации образовательного процесса общеобразовательных организаций на уровне основного общего образования на основе результатов Всероссийских проверочных работ.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анализ проводится по результатам всех предыдущих этапов учителями-предметниками, руководителями школьных методических объединений, заместителями руководителя по </a:t>
            </a:r>
            <a:r>
              <a:rPr lang="ru-RU" sz="1600" u="none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воспитательной работе, руководителем ОО.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такого анализа оформляются в виде аналитического отчета, в котором отражена эффективность принятых мер, направленных на повышение качества реализации образовательной программы основного общего образования на основе результатов ВПР.</a:t>
            </a:r>
          </a:p>
          <a:p>
            <a:pPr marL="25400" marR="25400" indent="431800" algn="just"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VI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Рефлексивный 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этап</a:t>
            </a:r>
            <a:endParaRPr lang="ru-RU" sz="2400" b="1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81437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User\Downloads\Рисунок1.gif">
            <a:extLst>
              <a:ext uri="{FF2B5EF4-FFF2-40B4-BE49-F238E27FC236}">
                <a16:creationId xmlns:a16="http://schemas.microsoft.com/office/drawing/2014/main" xmlns="" id="{EAE93AEB-BAAB-4CE2-9098-64DC2133C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BFBF69-2710-4E04-B2A2-07594A0BF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114394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99592" y="2787774"/>
            <a:ext cx="7285513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319088" indent="-319088" algn="ctr">
              <a:buClr>
                <a:srgbClr val="C3260C"/>
              </a:buClr>
              <a:buSzPct val="128000"/>
            </a:pPr>
            <a:r>
              <a:rPr lang="ru-RU" sz="2400" b="1" u="none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  <a:endParaRPr lang="ru-RU" sz="2400" b="1" u="none" dirty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499742"/>
            <a:ext cx="7390325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just">
              <a:lnSpc>
                <a:spcPts val="1535"/>
              </a:lnSpc>
              <a:spcAft>
                <a:spcPts val="0"/>
              </a:spcAft>
            </a:pPr>
            <a:endParaRPr lang="ru-RU" u="none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marR="25400" indent="431800" algn="just">
              <a:lnSpc>
                <a:spcPts val="1535"/>
              </a:lnSpc>
              <a:spcAft>
                <a:spcPts val="0"/>
              </a:spcAft>
            </a:pPr>
            <a:endParaRPr lang="ru-RU" sz="1800" u="none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b="1" u="non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1 этап. </a:t>
            </a:r>
            <a:r>
              <a:rPr lang="ru-RU" sz="1600" u="non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Для </a:t>
            </a:r>
            <a:r>
              <a:rPr lang="ru-RU" sz="16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эффективной организации и корректировки образовательного процесса общеобразовательным организациям рекомендуется составить план мероприятий («дорожная карта») по реализации образовательных программ начального общего и основного общего образования в общеобразовательных организациях на основе результатов ВПР, проведенных в сентябре-октябре 2020 г. </a:t>
            </a:r>
            <a:endParaRPr lang="ru-RU" sz="1600" u="none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44500" algn="just">
              <a:spcAft>
                <a:spcPts val="0"/>
              </a:spcAft>
            </a:pPr>
            <a:endParaRPr lang="ru-RU" sz="2000" u="non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44500" algn="just">
              <a:lnSpc>
                <a:spcPts val="1560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D24F60E-8695-421C-8DE8-11D55ADD998D}"/>
              </a:ext>
            </a:extLst>
          </p:cNvPr>
          <p:cNvSpPr txBox="1"/>
          <p:nvPr/>
        </p:nvSpPr>
        <p:spPr>
          <a:xfrm>
            <a:off x="611560" y="987574"/>
            <a:ext cx="77634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u="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Методические рекомендации по организации образовательного </a:t>
            </a:r>
          </a:p>
          <a:p>
            <a:pPr algn="ctr">
              <a:spcAft>
                <a:spcPts val="0"/>
              </a:spcAft>
            </a:pPr>
            <a:r>
              <a:rPr lang="ru-RU" sz="1600" b="1" u="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процесса общеобразовательных организаций на уровне основного </a:t>
            </a:r>
          </a:p>
          <a:p>
            <a:pPr algn="ctr">
              <a:spcAft>
                <a:spcPts val="0"/>
              </a:spcAft>
            </a:pPr>
            <a:r>
              <a:rPr lang="ru-RU" sz="1600" b="1" u="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общего образования на основе результатов Всероссийских </a:t>
            </a:r>
          </a:p>
          <a:p>
            <a:pPr algn="ctr">
              <a:spcAft>
                <a:spcPts val="0"/>
              </a:spcAft>
            </a:pPr>
            <a:r>
              <a:rPr lang="ru-RU" sz="1600" b="1" u="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проверочных работ, проведенных в сентябре-октябре 2020 г</a:t>
            </a:r>
            <a:r>
              <a:rPr lang="ru-RU" sz="1600" b="1" u="non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ru-RU" sz="1600" b="1" u="non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ru-RU" sz="1600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</a:t>
            </a:r>
            <a:r>
              <a:rPr lang="ru-RU" sz="1600" b="1" u="non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нститут стратегии и развития образования Российской академии образования)</a:t>
            </a:r>
            <a:endParaRPr lang="ru-RU" sz="28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64754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059582"/>
            <a:ext cx="8011899" cy="345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just">
              <a:lnSpc>
                <a:spcPts val="1535"/>
              </a:lnSpc>
              <a:spcAft>
                <a:spcPts val="0"/>
              </a:spcAft>
            </a:pPr>
            <a:endParaRPr lang="ru-RU" u="none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marR="25400" indent="431800" algn="just">
              <a:lnSpc>
                <a:spcPts val="1535"/>
              </a:lnSpc>
              <a:spcAft>
                <a:spcPts val="0"/>
              </a:spcAft>
            </a:pPr>
            <a:endParaRPr lang="ru-RU" sz="1800" u="none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25400" marR="25400" indent="431800" algn="just">
              <a:spcAft>
                <a:spcPts val="0"/>
              </a:spcAft>
            </a:pPr>
            <a:r>
              <a:rPr lang="ru-RU" sz="1800" u="non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Учителя-предметники</a:t>
            </a:r>
            <a:r>
              <a:rPr lang="ru-RU" sz="18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, школьные методические объединения (при наличии) в срок до 01 декабря 2020 г. проводят анализ результатов ВПР в 5-9 классах.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8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Результаты такого анализа оформляются в виде аналитических справок, в которых отображаются дефициты по конкретному учебному предмету ВПР для:</a:t>
            </a:r>
          </a:p>
          <a:p>
            <a:pPr marL="311150" marR="25400" indent="-285750" algn="just">
              <a:spcAft>
                <a:spcPts val="0"/>
              </a:spcAft>
              <a:buFontTx/>
              <a:buChar char="-"/>
            </a:pPr>
            <a:r>
              <a:rPr lang="ru-RU" u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каждого обучающегося;</a:t>
            </a:r>
          </a:p>
          <a:p>
            <a:pPr marL="368300" marR="25400" indent="-342900" algn="just">
              <a:spcAft>
                <a:spcPts val="0"/>
              </a:spcAft>
              <a:buFontTx/>
              <a:buChar char="-"/>
            </a:pPr>
            <a:r>
              <a:rPr lang="ru-RU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класса;</a:t>
            </a:r>
          </a:p>
          <a:p>
            <a:pPr marL="368300" marR="25400" indent="-342900" algn="just">
              <a:spcAft>
                <a:spcPts val="0"/>
              </a:spcAft>
              <a:buFontTx/>
              <a:buChar char="-"/>
            </a:pPr>
            <a:r>
              <a:rPr lang="ru-RU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параллели;</a:t>
            </a:r>
          </a:p>
          <a:p>
            <a:pPr marL="368300" marR="25400" indent="-342900" algn="just">
              <a:spcAft>
                <a:spcPts val="0"/>
              </a:spcAft>
              <a:buFontTx/>
              <a:buChar char="-"/>
            </a:pPr>
            <a:r>
              <a:rPr lang="ru-RU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организации.</a:t>
            </a:r>
          </a:p>
          <a:p>
            <a:pPr marL="12700" marR="12700" indent="444500" algn="just">
              <a:lnSpc>
                <a:spcPts val="1560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II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Этап 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анализа результатов 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ВПР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14746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05958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ctr">
              <a:spcAft>
                <a:spcPts val="0"/>
              </a:spcAft>
            </a:pPr>
            <a:r>
              <a:rPr lang="ru-RU" sz="1600" b="1" u="non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Внести </a:t>
            </a:r>
            <a:r>
              <a:rPr lang="ru-RU" sz="1600" b="1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изменения в рабочие программы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4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срок до 1 декабря учителя-предметники вносят в соответствующие разделы рабочей программы (планируемые результаты, содержание учебного предмета / учебного курса / курса внеурочной деятельности, тематическое планирование с указанием количества часов, отводимых на освоение каждой темы).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4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Изменения могут быть утверждены в виде:</a:t>
            </a:r>
          </a:p>
          <a:p>
            <a:pPr marL="311150" marR="25400" indent="-285750" algn="just">
              <a:spcAft>
                <a:spcPts val="0"/>
              </a:spcAft>
              <a:buFontTx/>
              <a:buChar char="-"/>
            </a:pPr>
            <a:r>
              <a:rPr lang="ru-RU" sz="1400" u="none" dirty="0">
                <a:solidFill>
                  <a:srgbClr val="00206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</a:t>
            </a:r>
            <a:r>
              <a:rPr lang="ru-RU" sz="14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риложения к рабочей программе по учебному предмету;</a:t>
            </a:r>
          </a:p>
          <a:p>
            <a:pPr marL="311150" marR="25400" indent="-285750" algn="just">
              <a:spcAft>
                <a:spcPts val="0"/>
              </a:spcAft>
              <a:buFontTx/>
              <a:buChar char="-"/>
            </a:pPr>
            <a:r>
              <a:rPr lang="ru-RU" sz="14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приложения к рабочей программе по учебному курсу;</a:t>
            </a:r>
          </a:p>
          <a:p>
            <a:pPr marL="311150" marR="25400" indent="-285750" algn="just">
              <a:spcAft>
                <a:spcPts val="0"/>
              </a:spcAft>
              <a:buFontTx/>
              <a:buChar char="-"/>
            </a:pPr>
            <a:r>
              <a:rPr lang="ru-RU" sz="14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приложения к рабочей программе курса внеурочной деятельности. </a:t>
            </a:r>
          </a:p>
          <a:p>
            <a:pPr marL="25400" marR="25400" algn="just">
              <a:spcAft>
                <a:spcPts val="0"/>
              </a:spcAft>
            </a:pPr>
            <a:r>
              <a:rPr lang="ru-RU" sz="14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рабочей программе содержит изменения в части :</a:t>
            </a:r>
          </a:p>
          <a:p>
            <a:pPr marL="25400" marR="25400" algn="just">
              <a:spcAft>
                <a:spcPts val="0"/>
              </a:spcAft>
            </a:pPr>
            <a:r>
              <a:rPr lang="ru-RU" sz="14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планируемых результатов;</a:t>
            </a:r>
          </a:p>
          <a:p>
            <a:pPr marL="25400" marR="25400" algn="just">
              <a:spcAft>
                <a:spcPts val="0"/>
              </a:spcAft>
            </a:pPr>
            <a:r>
              <a:rPr lang="ru-RU" sz="14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содержания;</a:t>
            </a:r>
          </a:p>
          <a:p>
            <a:pPr marL="25400" marR="25400" algn="just">
              <a:spcAft>
                <a:spcPts val="0"/>
              </a:spcAft>
            </a:pPr>
            <a:r>
              <a:rPr lang="ru-RU" sz="14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тематического планирования с указанием количества часов, отводимых на освоение каждой темы.</a:t>
            </a:r>
          </a:p>
          <a:p>
            <a:pPr marL="25400" marR="25400" algn="just">
              <a:spcAft>
                <a:spcPts val="0"/>
              </a:spcAft>
            </a:pPr>
            <a:r>
              <a:rPr lang="ru-RU" sz="14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4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к рабочей программе разрабатывается учителем-предметником, рассматривается (проходит экспертизу) на школьном методическом объединении, согласуется у курирующего заместителя руководителя ОО, утверждается руководителем общеобразовательной организации. Утвержденные приложения рекомендуется разместить в соответствующем разделе на сайте.</a:t>
            </a: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II</a:t>
            </a:r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Организационно-методический этап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15972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112" y="1419622"/>
            <a:ext cx="85833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ctr">
              <a:spcAft>
                <a:spcPts val="0"/>
              </a:spcAft>
            </a:pPr>
            <a:r>
              <a:rPr lang="ru-RU" sz="1600" b="1" u="non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Внести </a:t>
            </a:r>
            <a:r>
              <a:rPr lang="ru-RU" sz="1600" b="1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изменения в программу развития универсальных учебных действий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срок до 01 декабря 2020 г. учителя-предметники, руководители школьных методических объединений, заместители руководителя по учебно-воспитательной работе, руководитель ОО обеспечивают корректировку основной образовательной программы основного общего образования в части обновления программы развития универсальных учебных действий (далее - УУД) путем внесения в программу необходимых изменений, направленных на формирование и развитие несформированных УУД,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содержатся в обобщенном плане варианта проверочной работы по конкретному учебному предмету.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изменения рекомендуется рассмотреть на заседании Управляющего совета и Педагогического совета общеобразовательной организации, утвердить приказом руководителя общеобразовательной организации. </a:t>
            </a: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III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Организационно-методический этап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93882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31590"/>
            <a:ext cx="86553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ctr">
              <a:spcAft>
                <a:spcPts val="0"/>
              </a:spcAft>
            </a:pPr>
            <a:r>
              <a:rPr lang="ru-RU" sz="16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Внести изменения </a:t>
            </a:r>
            <a:r>
              <a:rPr lang="ru-RU" sz="16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технологические карты, </a:t>
            </a:r>
            <a:r>
              <a:rPr lang="ru-RU" sz="16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планы-конспекты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до 1 декабря 2020 г., по решению образовательной организации, учителя-предметники осуществляют внесение изменений в технологические карты, планы-конспекты и т.п. учебных занятий с указанием методов обучения, организационных форм обучения, средств обучения, современных педагогических технологий, позволяющих осуществлять образовательный процесс, направленный на эффективное формирование 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умений, видов 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не сформированы у обучающихся и содержатся в обобщенном плане варианта проверочной работы по конкретному учебному предмету.</a:t>
            </a:r>
          </a:p>
          <a:p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Скорректированные 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технологические карты учебных занятий должны быть согласованы с соответствующими изменениями, представленными в рабочих программах по учебному предмету на заседаниях школьного методического объединения (при наличии) и с курирующими заместителями руководителя ОО (по учебно-воспитательной работе).</a:t>
            </a:r>
            <a:endParaRPr lang="ru-RU" sz="1600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III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Организационно-методический этап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93882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275606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маршрутов </a:t>
            </a:r>
          </a:p>
          <a:p>
            <a:pPr algn="ctr"/>
            <a:r>
              <a:rPr lang="ru-RU" sz="16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обучающихся на основе данных о выполнении отдельных заданий. </a:t>
            </a:r>
          </a:p>
          <a:p>
            <a:pPr algn="just"/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до 1 декабря 2020 г. 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учителя-предметники с учетом индивидуальных затруднений обучающихся, выявленных по результатам выполнения ВПР, разрабатывают индивидуальные образовательные маршруты по формированию умений, видов деятельности (предметных и </a:t>
            </a:r>
            <a:r>
              <a:rPr lang="ru-RU" sz="1600" u="none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результатов),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Разработанные</a:t>
            </a:r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индивидуальные	образовательные	маршруты</a:t>
            </a:r>
          </a:p>
          <a:p>
            <a:pPr algn="just"/>
            <a:r>
              <a:rPr lang="ru-RU" sz="1600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обучающихся позволят организовать и реализовать индивидуальную и совместную самостоятельную работу обучающихся в урочной и внеурочной деятельности.</a:t>
            </a: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III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Организационно-методический этап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93882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19622"/>
            <a:ext cx="861140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 с учетом соответствующих изменений, внесенных в рабочие программы по учебному предмету/учебному курсу/курсу внеурочной деятельности в срок с 15 ноября по 27 декабря 2020 г. 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 организации и проведении учебных занятий необходимо: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формирование и развитие несформированных умений, видов деятельности,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содержатся в обобщенном плане варианта проверочной работы по конкретному учебному предмету;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6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связать освоение нового учебного материала и формирование соответствующих планируемых результатов с теми умениями и видами деятельности, которые по результатам ВПР в сентябре-октябре 2020 г. были выявлены как проблемные поля, дефициты в разрезе каждого конкретного обучающегося, класса, параллели, всей общеобразовательной организации.</a:t>
            </a: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IV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Обучающий 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этап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4094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347614"/>
            <a:ext cx="89788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25400" indent="431800" algn="just">
              <a:spcAft>
                <a:spcPts val="0"/>
              </a:spcAft>
            </a:pPr>
            <a:endParaRPr lang="ru-RU" b="1" u="non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25400" marR="25400" indent="431800" algn="just">
              <a:spcAft>
                <a:spcPts val="0"/>
              </a:spcAft>
            </a:pPr>
            <a:r>
              <a:rPr lang="ru-RU" sz="1400" u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15 декабря 2020 г. учителя-предметники, руководители школьных методических объединений (при наличии), заместители руководителя ОО (по учебно-воспитательной работе) на основе мероприятий, проведенных на этапе анализа результатов ВПР, предлагают к внесению в Положение о внутренней системе качества образования изменения по содержанию проведения текущей, тематической, промежуточной и итоговой оценки планируемых результатов образовательной программы основного общего образования с учетом несформированных умений, видов деятельности,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содержатся в обобщенном плане варианта проверочной работы по конкретному учебному предмету.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4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изменения в Положение о внутренней системе оценки качества образования ОО необходимо согласовать на Педагогическом совете общеобразовательной организации и утвердить приказом руководителя общеобразовательной организации.</a:t>
            </a:r>
          </a:p>
          <a:p>
            <a:pPr marL="25400" marR="25400" indent="431800" algn="just">
              <a:spcAft>
                <a:spcPts val="0"/>
              </a:spcAft>
            </a:pPr>
            <a:r>
              <a:rPr lang="ru-RU" sz="1400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состав учебных занятий для проведения текущей, тематической, промежуточной оценки обучающихся задания для оценки несформированных умений, видов деятельности в срок с 15 ноября по 27 декабря.</a:t>
            </a:r>
            <a:endParaRPr lang="ru-RU" sz="1600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 descr="https://banner2.cleanpng.com/20180517/cze/kisspng-computer-icons-marketing-business-advertising-5afdca2da16d88.8334882515265818056612.jpg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" descr="C:\Users\User\Downloads\Рисунок1.gif">
            <a:extLst>
              <a:ext uri="{FF2B5EF4-FFF2-40B4-BE49-F238E27FC236}">
                <a16:creationId xmlns:a16="http://schemas.microsoft.com/office/drawing/2014/main" xmlns="" id="{A553F221-0147-4C5B-81AD-35B363C4E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14928C-F841-40F8-8ED7-9FCD5B571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</a:t>
            </a:r>
            <a:r>
              <a:rPr lang="ru-RU" altLang="ru-RU" sz="1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ОКРУГА СТАВРОПОЛЬСКОГО КРАЯ</a:t>
            </a:r>
            <a:endParaRPr lang="ru-RU" altLang="ru-RU" sz="1400" b="1" u="none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2753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 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Оценочный </a:t>
            </a:r>
            <a:r>
              <a:rPr lang="ru-RU" b="1" u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этап</a:t>
            </a:r>
            <a:endParaRPr lang="ru-RU" sz="2400" b="1" u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09514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14891</TotalTime>
  <Words>1155</Words>
  <Application>Microsoft Office PowerPoint</Application>
  <PresentationFormat>Экран (16:9)</PresentationFormat>
  <Paragraphs>96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 Windows</cp:lastModifiedBy>
  <cp:revision>1456</cp:revision>
  <cp:lastPrinted>2017-07-04T12:10:01Z</cp:lastPrinted>
  <dcterms:created xsi:type="dcterms:W3CDTF">2015-03-05T16:55:48Z</dcterms:created>
  <dcterms:modified xsi:type="dcterms:W3CDTF">2021-01-27T06:26:40Z</dcterms:modified>
</cp:coreProperties>
</file>