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846" r:id="rId2"/>
    <p:sldId id="847" r:id="rId3"/>
    <p:sldId id="848" r:id="rId4"/>
    <p:sldId id="850" r:id="rId5"/>
    <p:sldId id="851" r:id="rId6"/>
    <p:sldId id="852" r:id="rId7"/>
    <p:sldId id="854" r:id="rId8"/>
    <p:sldId id="853" r:id="rId9"/>
    <p:sldId id="849" r:id="rId10"/>
  </p:sldIdLst>
  <p:sldSz cx="9144000" cy="5143500" type="screen16x9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E86"/>
    <a:srgbClr val="FF99FF"/>
    <a:srgbClr val="006000"/>
    <a:srgbClr val="CCECFF"/>
    <a:srgbClr val="53C9D5"/>
    <a:srgbClr val="0000FF"/>
    <a:srgbClr val="FFCC99"/>
    <a:srgbClr val="99CCFF"/>
    <a:srgbClr val="FFFFCC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5918" autoAdjust="0"/>
  </p:normalViewPr>
  <p:slideViewPr>
    <p:cSldViewPr>
      <p:cViewPr varScale="1">
        <p:scale>
          <a:sx n="110" d="100"/>
          <a:sy n="110" d="100"/>
        </p:scale>
        <p:origin x="114" y="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547EEE-49AD-467F-A8FE-2355D7EB8BF2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379E2F-5C81-45CC-A6F6-AF7FBC298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537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fld id="{329A180A-C700-4C37-A6A0-5E17280E49D0}" type="datetimeFigureOut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Calibri" pitchFamily="34" charset="0"/>
              </a:defRPr>
            </a:lvl1pPr>
          </a:lstStyle>
          <a:p>
            <a:pPr>
              <a:defRPr/>
            </a:pPr>
            <a:fld id="{F6982643-E3AC-49ED-B189-93A431D85E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9921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0C00C-9292-429C-8365-EF01F24CED3F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DE58-4446-4DC4-9932-39F338BAECF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4B66-4F98-4726-B2C7-BEAF85F528FE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0CCF6-64DD-45A2-B500-122E475FA3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6" name="Rectangle 8"/>
          <p:cNvSpPr/>
          <p:nvPr/>
        </p:nvSpPr>
        <p:spPr>
          <a:xfrm>
            <a:off x="0" y="1989535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7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7484-334B-4B25-B8B2-E640377FD212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3CD60-149D-485A-AEA4-F84C2B82EE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FFA3E-1D13-4578-9B09-4E75E821498A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7BC3-5309-481B-8C6E-C6309281EA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50F78-6A0D-4C4F-AB85-D4168DB39254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6450-83E6-4F48-AC1E-B5FF8B9735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5BDBB-22CB-406D-B640-378EC25623B7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2A18-9E0C-49E0-99B4-C34017F12C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515DC-0CCD-40A7-A7B5-7154E3D8C8A6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2635F-64F0-4135-BC34-44210FE923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10431-D5A3-470E-A480-7E8D0A6E40A3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B6AA-D9CA-4397-8878-6B918A78BD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7" name="Rectangle 9"/>
          <p:cNvSpPr/>
          <p:nvPr/>
        </p:nvSpPr>
        <p:spPr>
          <a:xfrm>
            <a:off x="0" y="1989535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8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FC30-4F8B-4F83-9F01-DA6EBDB37580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6341-B359-4C04-B8E6-F35A2E2628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277F-C250-4EEA-806B-0B81DBA4AFD8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6F0FF-41B2-4DF9-838E-E244FCC845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2826544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6" y="3278981"/>
            <a:ext cx="6511925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42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548879"/>
            <a:ext cx="6400800" cy="2606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0F482B-0B7F-4C36-8B6B-BEB5DC414F65}" type="datetime1">
              <a:rPr lang="ru-RU"/>
              <a:pPr>
                <a:defRPr/>
              </a:pPr>
              <a:t>28.01.2021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 u="none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u="none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56C6DFAE-1B64-48F3-9DA7-0565D1A21B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8" r:id="rId1"/>
    <p:sldLayoutId id="2147486504" r:id="rId2"/>
    <p:sldLayoutId id="2147486489" r:id="rId3"/>
    <p:sldLayoutId id="2147486490" r:id="rId4"/>
    <p:sldLayoutId id="2147486491" r:id="rId5"/>
    <p:sldLayoutId id="2147486492" r:id="rId6"/>
    <p:sldLayoutId id="2147486493" r:id="rId7"/>
    <p:sldLayoutId id="2147486505" r:id="rId8"/>
    <p:sldLayoutId id="2147486494" r:id="rId9"/>
    <p:sldLayoutId id="2147486495" r:id="rId10"/>
    <p:sldLayoutId id="2147486507" r:id="rId11"/>
  </p:sldLayoutIdLst>
  <p:transition spd="med">
    <p:fade/>
  </p:transition>
  <p:hf hdr="0" ft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одзаголовок 10"/>
          <p:cNvSpPr txBox="1">
            <a:spLocks/>
          </p:cNvSpPr>
          <p:nvPr/>
        </p:nvSpPr>
        <p:spPr>
          <a:xfrm>
            <a:off x="251520" y="1347614"/>
            <a:ext cx="8640960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altLang="ru-RU" sz="3200" b="1" u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</a:t>
            </a:r>
          </a:p>
          <a:p>
            <a:pPr algn="ctr"/>
            <a:r>
              <a:rPr lang="ru-RU" altLang="ru-RU" sz="3200" b="1" u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образовательного процесса </a:t>
            </a:r>
          </a:p>
          <a:p>
            <a:pPr algn="ctr"/>
            <a:r>
              <a:rPr lang="ru-RU" altLang="ru-RU" sz="3200" b="1" u="none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использованием дистанционных технологий</a:t>
            </a:r>
          </a:p>
          <a:p>
            <a:pPr algn="ctr"/>
            <a:endParaRPr lang="ru-RU" altLang="ru-RU" sz="3200" b="1" u="none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3200" b="1" u="none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400" b="1" u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декабря 2020 года</a:t>
            </a:r>
          </a:p>
        </p:txBody>
      </p:sp>
      <p:pic>
        <p:nvPicPr>
          <p:cNvPr id="13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55526"/>
            <a:ext cx="6511925" cy="857250"/>
          </a:xfrm>
        </p:spPr>
        <p:txBody>
          <a:bodyPr/>
          <a:lstStyle/>
          <a:p>
            <a:pPr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Нормативно-правовые документы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23528" y="1203598"/>
            <a:ext cx="8496944" cy="3744416"/>
          </a:xfrm>
        </p:spPr>
        <p:txBody>
          <a:bodyPr/>
          <a:lstStyle/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23 августа 2017 г.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России от 17 марта 2020 г. № 103 «Об утверждении временного порядка сопровождения реализации образовательных программ начального общего, основного общего, среднего общего образования, образовательных программ среднего профессионального образования и дополнительных общеобразовательных программ с применением электронного обучения и дистанционных образовательных технологий»;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России от 17 марта 2020 г. № 104 «Об организации образовательной деятельности в организациях, реализующих образовательные программы начального общего, основного общего и среднего общего образования, образовательные программы среднего профессионального образования, соответствующего дополнительного профессионального образования и дополнительные общеобразовательные программы, в условиях распространения новой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инфекции на территории Российской Федерации».</a:t>
            </a:r>
          </a:p>
        </p:txBody>
      </p:sp>
      <p:pic>
        <p:nvPicPr>
          <p:cNvPr id="4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23528" y="1347614"/>
            <a:ext cx="8280920" cy="3384376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Рекомендации по использованию информационных технологий в образовательном процессе в условиях распространения новой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инфекции в 2020/2021 учебном году (письмо управления образования  от 05.11.2020 года № 5611 «О направлении методических рекомендаций»);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Практические рекомендации (советы) для учителей и заместителей директоров по учебно-воспитательной работе в образовательных организациях, реализующих образовательные программы начального общего, основного общего и среднего общего образования с использованием дистанционных технологий (письмо управления образования  от 18.11.2020 года № 6003 «О направлении практических рекомендаций»).</a:t>
            </a:r>
          </a:p>
          <a:p>
            <a:endParaRPr lang="ru-RU" sz="1000" dirty="0"/>
          </a:p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115616" y="555526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Методические рекомендации </a:t>
            </a:r>
          </a:p>
        </p:txBody>
      </p:sp>
      <p:pic>
        <p:nvPicPr>
          <p:cNvPr id="12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23528" y="1049274"/>
            <a:ext cx="8280920" cy="20574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99592" y="555526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Готовность школы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1203598"/>
          <a:ext cx="8496944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Управленческая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команда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Технический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53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65430" algn="l"/>
                        </a:tabLst>
                      </a:pPr>
                      <a:r>
                        <a:rPr lang="ru-RU" sz="1400" u="none" strike="noStrike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технической оснащенности школы.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2. Назначение ответственных за техническое</a:t>
                      </a:r>
                      <a:r>
                        <a:rPr lang="ru-RU" sz="1400" u="none" strike="noStrike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сопровождение дистанционного (электронного) обучения.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3. Разработка и принятие локальных актов.</a:t>
                      </a:r>
                      <a:endParaRPr lang="ru-RU" sz="1400" u="none" strike="noStrike" spc="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400" u="none" strike="noStrike" spc="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4. 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расписания.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400" u="none" strike="noStrike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5. 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Выбор платформы и электронных ресурсов для организации дистанционного (электронного) обучения.</a:t>
                      </a:r>
                      <a:endParaRPr lang="ru-RU" sz="1400" u="none" strike="noStrike" spc="0" dirty="0">
                        <a:solidFill>
                          <a:schemeClr val="dk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400" u="none" strike="noStrike" spc="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6.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Назначение ответственного за создание специального раздела</a:t>
                      </a:r>
                      <a:r>
                        <a:rPr lang="ru-RU" sz="1400" u="none" strike="noStrike" spc="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«Дистанционное обучение» на сайте школы и оперативное размещение документов и материалов в данном разделе.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68605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 Инвентаризация устройств, имеющихся в ОО.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7813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2.</a:t>
                      </a:r>
                      <a:r>
                        <a:rPr lang="ru-RU" sz="1400" u="none" strike="noStrike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примерного перечня устройств, программного обеспечения и пр., необходимых для реализации дистанционного обучения.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74955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3. Создание специального раздела на сайте школы и своевременное размещение информационных материалов на сайте.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23528" y="1049274"/>
            <a:ext cx="8280920" cy="20574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31640" y="555526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Готовность ученика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1131590"/>
          <a:ext cx="8496945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Управленческая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команда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Классный </a:t>
                      </a:r>
                    </a:p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руководитель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Технический</a:t>
                      </a:r>
                    </a:p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</a:t>
                      </a:r>
                    </a:p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b="1" kern="1200" spc="15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53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1082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Анализ готовности учеников к дистанционному (электронному) обучению.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7178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2. Выбор модели дистанционного (электронного) обучения в зависимости от наличия  специальных устройств и сети Интернет у обучающихся.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1. Анкетирование учеников класса (наличие</a:t>
                      </a: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компьютера, Интернета, специальных навыков).</a:t>
                      </a:r>
                    </a:p>
                    <a:p>
                      <a:pPr marL="7620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2.</a:t>
                      </a: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родительского собрания с целью информирования родителей (законных представителей) обучающихся и получения письменного согласия.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indent="-2286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3. </a:t>
                      </a:r>
                      <a:r>
                        <a:rPr lang="ru-RU" sz="14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Информирование обучающихся о: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86055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канале оперативного информирования (чат, электронный журнал, сайт школы и т.п.);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8288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расписании дистанционных (электронных) уроков;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8288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способах и</a:t>
                      </a:r>
                      <a:r>
                        <a:rPr lang="ru-RU" sz="1400" u="none" strike="noStrike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сроках передачи материалов от учителя ученику и домашнего задания от ученика учителю.</a:t>
                      </a:r>
                      <a:endParaRPr lang="ru-RU" sz="1400" u="none" strike="noStrike" spc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Symbol"/>
                        <a:buChar char="-"/>
                        <a:tabLst>
                          <a:tab pos="182880" algn="l"/>
                        </a:tabLst>
                      </a:pP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Проведение консультации для обучающихся.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2. Составление памятки для ученика.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1043608" y="0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23528" y="1049274"/>
            <a:ext cx="8280920" cy="2057400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627534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Готовность педагога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1347614"/>
          <a:ext cx="8496945" cy="3635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Управленческая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286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команда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Учитель-предметник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Технический</a:t>
                      </a:r>
                    </a:p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</a:t>
                      </a:r>
                    </a:p>
                    <a:p>
                      <a:pPr marL="0" indent="-2286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b="1" kern="1200" spc="15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5533"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Анкетирование учителей (наличие компьютера, Интернета, специальных навыков).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2. Анализ готовности педагогических кадров.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3. Назначение ответственных за техническое сопровождение учителей.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4.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Организация консультирования педагогов.</a:t>
                      </a: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1. Участие в анкетировании педагогов.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2. Внесение изменений в рабочую программу в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зависимости от модели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дистанционного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(электронного)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3. Р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азработка учебных материалов и выбор ресурсов в зависимости от модели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дистанционного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обучения.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4. Информирование классного руководителя о способах и сроках передачи</a:t>
                      </a:r>
                      <a:r>
                        <a:rPr lang="ru-RU" sz="1400" u="none" strike="noStrike" kern="1200" spc="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материалов от учителя ученику и домашнего задания от ученика учителю.</a:t>
                      </a:r>
                      <a:r>
                        <a:rPr lang="ru-RU" sz="1400" u="none" strike="noStrike" kern="1200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endParaRPr lang="ru-RU" sz="1400" u="none" strike="noStrike" kern="1200" spc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u="none" strike="noStrike" spc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1. Проведение консультации для учителей.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2. Составление графика технической поддержки педагогов школы.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  <a:tabLst>
                          <a:tab pos="287020" algn="l"/>
                        </a:tabLst>
                      </a:pPr>
                      <a:r>
                        <a:rPr lang="ru-RU" sz="1400" b="0" i="0" u="none" strike="noStrike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3. Составление памятки для учителей.</a:t>
                      </a:r>
                      <a:endParaRPr lang="ru-RU" sz="1400" u="none" strike="noStrike" spc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971600" y="0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627534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Образец учебного плана</a:t>
            </a:r>
          </a:p>
        </p:txBody>
      </p:sp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971600" y="0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  <p:pic>
        <p:nvPicPr>
          <p:cNvPr id="19458" name="Picture 2" descr="Z:\Михайлова Н.В\1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255068"/>
            <a:ext cx="7416824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899592" y="1563638"/>
            <a:ext cx="7632848" cy="2057400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Приказ общеобразовательной организации о переходе на дистанционное обучение;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Учебный план (с применением дистанционных форм обучения).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3CD60-149D-485A-AEA4-F84C2B82EE8E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71600" y="627534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2800" dirty="0">
                <a:solidFill>
                  <a:srgbClr val="C00000"/>
                </a:solidFill>
                <a:latin typeface="Times New Roman" pitchFamily="18" charset="0"/>
              </a:rPr>
              <a:t>Предоставление пакета документов</a:t>
            </a:r>
          </a:p>
        </p:txBody>
      </p:sp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971600" y="0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115616" y="2139702"/>
            <a:ext cx="6511925" cy="857250"/>
          </a:xfrm>
        </p:spPr>
        <p:txBody>
          <a:bodyPr/>
          <a:lstStyle/>
          <a:p>
            <a:pPr algn="ctr">
              <a:buNone/>
            </a:pPr>
            <a:r>
              <a:rPr lang="ru-RU" altLang="ru-RU" sz="3600" dirty="0">
                <a:solidFill>
                  <a:srgbClr val="C00000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66450-83E6-4F48-AC1E-B5FF8B973577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pic>
        <p:nvPicPr>
          <p:cNvPr id="9" name="Picture 1" descr="C:\Users\User\Downloads\Рисунок1.gi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08" y="123550"/>
            <a:ext cx="769976" cy="648000"/>
          </a:xfrm>
          <a:prstGeom prst="rect">
            <a:avLst/>
          </a:prstGeom>
          <a:noFill/>
        </p:spPr>
      </p:pic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851712" y="107157"/>
            <a:ext cx="784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И МОЛОДЁЖНОЙ ПОЛИТИКИ АДМИНИСТРАЦИИ </a:t>
            </a:r>
          </a:p>
          <a:p>
            <a:pPr algn="ctr"/>
            <a:r>
              <a:rPr lang="ru-RU" altLang="ru-RU" sz="1400" b="1" u="none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ГЕОРГИЕВСКОГО ГОРОДСКОГО ОКРУГА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13934</TotalTime>
  <Words>761</Words>
  <Application>Microsoft Office PowerPoint</Application>
  <PresentationFormat>Экран (16:9)</PresentationFormat>
  <Paragraphs>92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Georgia</vt:lpstr>
      <vt:lpstr>Symbol</vt:lpstr>
      <vt:lpstr>Times New Roman</vt:lpstr>
      <vt:lpstr>Trebuchet MS</vt:lpstr>
      <vt:lpstr>Воздушный поток</vt:lpstr>
      <vt:lpstr>Презентация PowerPoint</vt:lpstr>
      <vt:lpstr>Нормативно-правовые документы</vt:lpstr>
      <vt:lpstr>Методические рекомендации </vt:lpstr>
      <vt:lpstr>Готовность школы</vt:lpstr>
      <vt:lpstr>Готовность ученика</vt:lpstr>
      <vt:lpstr>Готовность педагога</vt:lpstr>
      <vt:lpstr>Образец учебного плана</vt:lpstr>
      <vt:lpstr>Предоставление пакета документов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Лемешко Илья Владимирович</cp:lastModifiedBy>
  <cp:revision>1351</cp:revision>
  <cp:lastPrinted>2017-07-04T12:10:01Z</cp:lastPrinted>
  <dcterms:created xsi:type="dcterms:W3CDTF">2015-03-05T16:55:48Z</dcterms:created>
  <dcterms:modified xsi:type="dcterms:W3CDTF">2021-01-28T08:22:19Z</dcterms:modified>
</cp:coreProperties>
</file>