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69" r:id="rId4"/>
    <p:sldId id="270" r:id="rId5"/>
    <p:sldId id="276" r:id="rId6"/>
    <p:sldId id="271" r:id="rId7"/>
    <p:sldId id="267" r:id="rId8"/>
    <p:sldId id="272" r:id="rId9"/>
    <p:sldId id="273" r:id="rId10"/>
    <p:sldId id="275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63" d="100"/>
          <a:sy n="63" d="100"/>
        </p:scale>
        <p:origin x="9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2F81E-0E78-41AA-B59B-E05CEA19D95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B6E93B-AB92-4673-B6F2-2349EEF77487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775B1811-4DFE-4BCC-8D2C-283684422660}" type="parTrans" cxnId="{632A9756-B242-4166-A5E2-729C93446763}">
      <dgm:prSet/>
      <dgm:spPr/>
      <dgm:t>
        <a:bodyPr/>
        <a:lstStyle/>
        <a:p>
          <a:endParaRPr lang="ru-RU"/>
        </a:p>
      </dgm:t>
    </dgm:pt>
    <dgm:pt modelId="{165CAB91-DAD7-4411-B382-6059DADF89AA}" type="sibTrans" cxnId="{632A9756-B242-4166-A5E2-729C93446763}">
      <dgm:prSet/>
      <dgm:spPr/>
      <dgm:t>
        <a:bodyPr/>
        <a:lstStyle/>
        <a:p>
          <a:endParaRPr lang="ru-RU"/>
        </a:p>
      </dgm:t>
    </dgm:pt>
    <dgm:pt modelId="{1EF56B6D-35B2-46D8-BC07-EBF1DF8E005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Понимание привлекательности виртуального мира</a:t>
          </a:r>
          <a:endParaRPr lang="ru-RU" sz="24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1F7B55-A237-47D4-8731-BA66B38CCC26}" type="parTrans" cxnId="{08897269-5940-4C65-BEAC-84AD2F45143A}">
      <dgm:prSet/>
      <dgm:spPr/>
      <dgm:t>
        <a:bodyPr/>
        <a:lstStyle/>
        <a:p>
          <a:endParaRPr lang="ru-RU"/>
        </a:p>
      </dgm:t>
    </dgm:pt>
    <dgm:pt modelId="{4557D6C7-F174-42FE-AC0E-5C05CEDA5C6E}" type="sibTrans" cxnId="{08897269-5940-4C65-BEAC-84AD2F45143A}">
      <dgm:prSet/>
      <dgm:spPr/>
      <dgm:t>
        <a:bodyPr/>
        <a:lstStyle/>
        <a:p>
          <a:endParaRPr lang="ru-RU"/>
        </a:p>
      </dgm:t>
    </dgm:pt>
    <dgm:pt modelId="{2F854204-6313-4054-98EB-AABD353381BC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9CD3A8B2-03C0-4B26-9884-35114828323D}" type="parTrans" cxnId="{D8C99C77-33A9-44EA-BD7E-E86EB037DA18}">
      <dgm:prSet/>
      <dgm:spPr/>
      <dgm:t>
        <a:bodyPr/>
        <a:lstStyle/>
        <a:p>
          <a:endParaRPr lang="ru-RU"/>
        </a:p>
      </dgm:t>
    </dgm:pt>
    <dgm:pt modelId="{8AD861F5-2487-4A60-81EC-72F9E4F92948}" type="sibTrans" cxnId="{D8C99C77-33A9-44EA-BD7E-E86EB037DA18}">
      <dgm:prSet/>
      <dgm:spPr/>
      <dgm:t>
        <a:bodyPr/>
        <a:lstStyle/>
        <a:p>
          <a:endParaRPr lang="ru-RU"/>
        </a:p>
      </dgm:t>
    </dgm:pt>
    <dgm:pt modelId="{0EE2ABDF-A8D7-41BF-8741-EF451FDD2A4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условия для развития</a:t>
          </a:r>
          <a:endParaRPr lang="ru-RU" sz="28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48DBB6-0F98-4214-92F6-3566B2FD4900}" type="parTrans" cxnId="{410500BE-0CDF-4E68-A0F8-ED60E25AFDDC}">
      <dgm:prSet/>
      <dgm:spPr/>
      <dgm:t>
        <a:bodyPr/>
        <a:lstStyle/>
        <a:p>
          <a:endParaRPr lang="ru-RU"/>
        </a:p>
      </dgm:t>
    </dgm:pt>
    <dgm:pt modelId="{A35392A8-46FC-4881-B899-A8CCE68E57BE}" type="sibTrans" cxnId="{410500BE-0CDF-4E68-A0F8-ED60E25AFDDC}">
      <dgm:prSet/>
      <dgm:spPr/>
      <dgm:t>
        <a:bodyPr/>
        <a:lstStyle/>
        <a:p>
          <a:endParaRPr lang="ru-RU"/>
        </a:p>
      </dgm:t>
    </dgm:pt>
    <dgm:pt modelId="{2168EDFE-9D27-4F9D-BF82-5EA938A2D623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4C90B0FC-ADBC-4ACA-BE0C-EC344809602D}" type="parTrans" cxnId="{1D254B68-98EB-4FC7-9510-B2060C937CAB}">
      <dgm:prSet/>
      <dgm:spPr/>
      <dgm:t>
        <a:bodyPr/>
        <a:lstStyle/>
        <a:p>
          <a:endParaRPr lang="ru-RU"/>
        </a:p>
      </dgm:t>
    </dgm:pt>
    <dgm:pt modelId="{8686BD15-3518-40E4-939D-7D237AF93B53}" type="sibTrans" cxnId="{1D254B68-98EB-4FC7-9510-B2060C937CAB}">
      <dgm:prSet/>
      <dgm:spPr/>
      <dgm:t>
        <a:bodyPr/>
        <a:lstStyle/>
        <a:p>
          <a:endParaRPr lang="ru-RU"/>
        </a:p>
      </dgm:t>
    </dgm:pt>
    <dgm:pt modelId="{BB0435AC-C22D-4BE4-930F-CF62DA5A525A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Родительский авторитет</a:t>
          </a:r>
          <a:endParaRPr lang="ru-RU" sz="28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C76BB-FE3B-4B8F-9230-64115BE00CEB}" type="parTrans" cxnId="{B954E69B-2B54-4C82-A2D7-EEE020C5D826}">
      <dgm:prSet/>
      <dgm:spPr/>
      <dgm:t>
        <a:bodyPr/>
        <a:lstStyle/>
        <a:p>
          <a:endParaRPr lang="ru-RU"/>
        </a:p>
      </dgm:t>
    </dgm:pt>
    <dgm:pt modelId="{6A81E928-E607-4B56-965F-0ECCB6FEE7B4}" type="sibTrans" cxnId="{B954E69B-2B54-4C82-A2D7-EEE020C5D826}">
      <dgm:prSet/>
      <dgm:spPr/>
      <dgm:t>
        <a:bodyPr/>
        <a:lstStyle/>
        <a:p>
          <a:endParaRPr lang="ru-RU"/>
        </a:p>
      </dgm:t>
    </dgm:pt>
    <dgm:pt modelId="{245F964D-9C19-4E12-912C-D8FB3049944E}" type="pres">
      <dgm:prSet presAssocID="{3542F81E-0E78-41AA-B59B-E05CEA19D9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79A75-54AD-43AF-B065-62CD4A8C21B3}" type="pres">
      <dgm:prSet presAssocID="{7FB6E93B-AB92-4673-B6F2-2349EEF77487}" presName="composite" presStyleCnt="0"/>
      <dgm:spPr/>
    </dgm:pt>
    <dgm:pt modelId="{4F498234-BD90-4CC4-8A82-1EE31C2D5D49}" type="pres">
      <dgm:prSet presAssocID="{7FB6E93B-AB92-4673-B6F2-2349EEF7748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A2FBF-20EE-416F-AE58-2C5D704EE249}" type="pres">
      <dgm:prSet presAssocID="{7FB6E93B-AB92-4673-B6F2-2349EEF77487}" presName="descendantText" presStyleLbl="alignAcc1" presStyleIdx="0" presStyleCnt="3" custLinFactNeighborX="526" custLinFactNeighborY="-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959C7-F228-497B-A0BF-A15C8FE44D37}" type="pres">
      <dgm:prSet presAssocID="{165CAB91-DAD7-4411-B382-6059DADF89AA}" presName="sp" presStyleCnt="0"/>
      <dgm:spPr/>
    </dgm:pt>
    <dgm:pt modelId="{9234FD46-5A82-403A-A11D-1237D40AA3F9}" type="pres">
      <dgm:prSet presAssocID="{2F854204-6313-4054-98EB-AABD353381BC}" presName="composite" presStyleCnt="0"/>
      <dgm:spPr/>
    </dgm:pt>
    <dgm:pt modelId="{D8428EBB-1604-4B18-9ECE-0337D2DF6472}" type="pres">
      <dgm:prSet presAssocID="{2F854204-6313-4054-98EB-AABD353381B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D69DB-00C1-4998-93D8-64BEB8A7A7C8}" type="pres">
      <dgm:prSet presAssocID="{2F854204-6313-4054-98EB-AABD353381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DC327-1117-4BBD-9EFD-8AE3F81A8FF1}" type="pres">
      <dgm:prSet presAssocID="{8AD861F5-2487-4A60-81EC-72F9E4F92948}" presName="sp" presStyleCnt="0"/>
      <dgm:spPr/>
    </dgm:pt>
    <dgm:pt modelId="{568A2F6E-0C9B-4895-A419-6C895FF79ED5}" type="pres">
      <dgm:prSet presAssocID="{2168EDFE-9D27-4F9D-BF82-5EA938A2D623}" presName="composite" presStyleCnt="0"/>
      <dgm:spPr/>
    </dgm:pt>
    <dgm:pt modelId="{24C3AB79-9FDB-4453-B592-FFB10E795A49}" type="pres">
      <dgm:prSet presAssocID="{2168EDFE-9D27-4F9D-BF82-5EA938A2D62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2F5EE-2F6F-488F-8397-E1EFA0D40278}" type="pres">
      <dgm:prSet presAssocID="{2168EDFE-9D27-4F9D-BF82-5EA938A2D62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99C77-33A9-44EA-BD7E-E86EB037DA18}" srcId="{3542F81E-0E78-41AA-B59B-E05CEA19D950}" destId="{2F854204-6313-4054-98EB-AABD353381BC}" srcOrd="1" destOrd="0" parTransId="{9CD3A8B2-03C0-4B26-9884-35114828323D}" sibTransId="{8AD861F5-2487-4A60-81EC-72F9E4F92948}"/>
    <dgm:cxn modelId="{1394911B-7DFC-438E-BF45-29F60FD62E98}" type="presOf" srcId="{0EE2ABDF-A8D7-41BF-8741-EF451FDD2A4E}" destId="{4F3D69DB-00C1-4998-93D8-64BEB8A7A7C8}" srcOrd="0" destOrd="0" presId="urn:microsoft.com/office/officeart/2005/8/layout/chevron2"/>
    <dgm:cxn modelId="{CB4905E8-0B4F-4BF2-8734-4099C8E91954}" type="presOf" srcId="{BB0435AC-C22D-4BE4-930F-CF62DA5A525A}" destId="{2902F5EE-2F6F-488F-8397-E1EFA0D40278}" srcOrd="0" destOrd="0" presId="urn:microsoft.com/office/officeart/2005/8/layout/chevron2"/>
    <dgm:cxn modelId="{B954E69B-2B54-4C82-A2D7-EEE020C5D826}" srcId="{2168EDFE-9D27-4F9D-BF82-5EA938A2D623}" destId="{BB0435AC-C22D-4BE4-930F-CF62DA5A525A}" srcOrd="0" destOrd="0" parTransId="{B14C76BB-FE3B-4B8F-9230-64115BE00CEB}" sibTransId="{6A81E928-E607-4B56-965F-0ECCB6FEE7B4}"/>
    <dgm:cxn modelId="{08897269-5940-4C65-BEAC-84AD2F45143A}" srcId="{7FB6E93B-AB92-4673-B6F2-2349EEF77487}" destId="{1EF56B6D-35B2-46D8-BC07-EBF1DF8E0055}" srcOrd="0" destOrd="0" parTransId="{C41F7B55-A237-47D4-8731-BA66B38CCC26}" sibTransId="{4557D6C7-F174-42FE-AC0E-5C05CEDA5C6E}"/>
    <dgm:cxn modelId="{07926B5B-D988-4CA7-8E99-3D93DE157259}" type="presOf" srcId="{3542F81E-0E78-41AA-B59B-E05CEA19D950}" destId="{245F964D-9C19-4E12-912C-D8FB3049944E}" srcOrd="0" destOrd="0" presId="urn:microsoft.com/office/officeart/2005/8/layout/chevron2"/>
    <dgm:cxn modelId="{632A9756-B242-4166-A5E2-729C93446763}" srcId="{3542F81E-0E78-41AA-B59B-E05CEA19D950}" destId="{7FB6E93B-AB92-4673-B6F2-2349EEF77487}" srcOrd="0" destOrd="0" parTransId="{775B1811-4DFE-4BCC-8D2C-283684422660}" sibTransId="{165CAB91-DAD7-4411-B382-6059DADF89AA}"/>
    <dgm:cxn modelId="{E8DBAB38-6B48-4C43-AC6A-58B9AB24DAF0}" type="presOf" srcId="{2168EDFE-9D27-4F9D-BF82-5EA938A2D623}" destId="{24C3AB79-9FDB-4453-B592-FFB10E795A49}" srcOrd="0" destOrd="0" presId="urn:microsoft.com/office/officeart/2005/8/layout/chevron2"/>
    <dgm:cxn modelId="{C5C7B0FE-3B6E-4EA1-9B94-F2E2DA1D29D9}" type="presOf" srcId="{1EF56B6D-35B2-46D8-BC07-EBF1DF8E0055}" destId="{725A2FBF-20EE-416F-AE58-2C5D704EE249}" srcOrd="0" destOrd="0" presId="urn:microsoft.com/office/officeart/2005/8/layout/chevron2"/>
    <dgm:cxn modelId="{410500BE-0CDF-4E68-A0F8-ED60E25AFDDC}" srcId="{2F854204-6313-4054-98EB-AABD353381BC}" destId="{0EE2ABDF-A8D7-41BF-8741-EF451FDD2A4E}" srcOrd="0" destOrd="0" parTransId="{5548DBB6-0F98-4214-92F6-3566B2FD4900}" sibTransId="{A35392A8-46FC-4881-B899-A8CCE68E57BE}"/>
    <dgm:cxn modelId="{FBE29613-1A08-45A6-9A08-DADE7CC7B8D3}" type="presOf" srcId="{2F854204-6313-4054-98EB-AABD353381BC}" destId="{D8428EBB-1604-4B18-9ECE-0337D2DF6472}" srcOrd="0" destOrd="0" presId="urn:microsoft.com/office/officeart/2005/8/layout/chevron2"/>
    <dgm:cxn modelId="{4DCAC213-4661-48B3-80BE-358A28C4359E}" type="presOf" srcId="{7FB6E93B-AB92-4673-B6F2-2349EEF77487}" destId="{4F498234-BD90-4CC4-8A82-1EE31C2D5D49}" srcOrd="0" destOrd="0" presId="urn:microsoft.com/office/officeart/2005/8/layout/chevron2"/>
    <dgm:cxn modelId="{1D254B68-98EB-4FC7-9510-B2060C937CAB}" srcId="{3542F81E-0E78-41AA-B59B-E05CEA19D950}" destId="{2168EDFE-9D27-4F9D-BF82-5EA938A2D623}" srcOrd="2" destOrd="0" parTransId="{4C90B0FC-ADBC-4ACA-BE0C-EC344809602D}" sibTransId="{8686BD15-3518-40E4-939D-7D237AF93B53}"/>
    <dgm:cxn modelId="{947D64BC-8402-4CF2-87A2-F2F6B721328C}" type="presParOf" srcId="{245F964D-9C19-4E12-912C-D8FB3049944E}" destId="{97779A75-54AD-43AF-B065-62CD4A8C21B3}" srcOrd="0" destOrd="0" presId="urn:microsoft.com/office/officeart/2005/8/layout/chevron2"/>
    <dgm:cxn modelId="{B78FFB84-B47C-4FF0-A130-A9BB5FABDC92}" type="presParOf" srcId="{97779A75-54AD-43AF-B065-62CD4A8C21B3}" destId="{4F498234-BD90-4CC4-8A82-1EE31C2D5D49}" srcOrd="0" destOrd="0" presId="urn:microsoft.com/office/officeart/2005/8/layout/chevron2"/>
    <dgm:cxn modelId="{24521386-A5E9-4175-8B90-CAABC25BB7F0}" type="presParOf" srcId="{97779A75-54AD-43AF-B065-62CD4A8C21B3}" destId="{725A2FBF-20EE-416F-AE58-2C5D704EE249}" srcOrd="1" destOrd="0" presId="urn:microsoft.com/office/officeart/2005/8/layout/chevron2"/>
    <dgm:cxn modelId="{4C552B51-632C-4DED-BCCA-35BAE83B068C}" type="presParOf" srcId="{245F964D-9C19-4E12-912C-D8FB3049944E}" destId="{9B4959C7-F228-497B-A0BF-A15C8FE44D37}" srcOrd="1" destOrd="0" presId="urn:microsoft.com/office/officeart/2005/8/layout/chevron2"/>
    <dgm:cxn modelId="{2C24C955-CCA6-41EB-871B-A966D2767405}" type="presParOf" srcId="{245F964D-9C19-4E12-912C-D8FB3049944E}" destId="{9234FD46-5A82-403A-A11D-1237D40AA3F9}" srcOrd="2" destOrd="0" presId="urn:microsoft.com/office/officeart/2005/8/layout/chevron2"/>
    <dgm:cxn modelId="{9CE50129-884A-4324-9996-EE65EA63A9E5}" type="presParOf" srcId="{9234FD46-5A82-403A-A11D-1237D40AA3F9}" destId="{D8428EBB-1604-4B18-9ECE-0337D2DF6472}" srcOrd="0" destOrd="0" presId="urn:microsoft.com/office/officeart/2005/8/layout/chevron2"/>
    <dgm:cxn modelId="{5CC44141-9BB8-4980-B0A1-E8594A5DB093}" type="presParOf" srcId="{9234FD46-5A82-403A-A11D-1237D40AA3F9}" destId="{4F3D69DB-00C1-4998-93D8-64BEB8A7A7C8}" srcOrd="1" destOrd="0" presId="urn:microsoft.com/office/officeart/2005/8/layout/chevron2"/>
    <dgm:cxn modelId="{78E44EEC-6182-4233-AFB2-287C27CE1F14}" type="presParOf" srcId="{245F964D-9C19-4E12-912C-D8FB3049944E}" destId="{0BBDC327-1117-4BBD-9EFD-8AE3F81A8FF1}" srcOrd="3" destOrd="0" presId="urn:microsoft.com/office/officeart/2005/8/layout/chevron2"/>
    <dgm:cxn modelId="{AD21C9CA-40B2-4BF0-A8CD-5FECBBF4D17D}" type="presParOf" srcId="{245F964D-9C19-4E12-912C-D8FB3049944E}" destId="{568A2F6E-0C9B-4895-A419-6C895FF79ED5}" srcOrd="4" destOrd="0" presId="urn:microsoft.com/office/officeart/2005/8/layout/chevron2"/>
    <dgm:cxn modelId="{8DB574B4-6EF4-4642-A81A-FAF847B198EC}" type="presParOf" srcId="{568A2F6E-0C9B-4895-A419-6C895FF79ED5}" destId="{24C3AB79-9FDB-4453-B592-FFB10E795A49}" srcOrd="0" destOrd="0" presId="urn:microsoft.com/office/officeart/2005/8/layout/chevron2"/>
    <dgm:cxn modelId="{A4AA3B9F-2CA2-449D-AC96-584BD73A41C0}" type="presParOf" srcId="{568A2F6E-0C9B-4895-A419-6C895FF79ED5}" destId="{2902F5EE-2F6F-488F-8397-E1EFA0D402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98234-BD90-4CC4-8A82-1EE31C2D5D49}">
      <dsp:nvSpPr>
        <dsp:cNvPr id="0" name=""/>
        <dsp:cNvSpPr/>
      </dsp:nvSpPr>
      <dsp:spPr>
        <a:xfrm rot="5400000">
          <a:off x="-241279" y="242422"/>
          <a:ext cx="1608530" cy="112597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accent2">
                  <a:lumMod val="50000"/>
                </a:schemeClr>
              </a:solidFill>
            </a:rPr>
            <a:t>1</a:t>
          </a:r>
          <a:endParaRPr lang="ru-RU" sz="31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" y="564129"/>
        <a:ext cx="1125971" cy="482559"/>
      </dsp:txXfrm>
    </dsp:sp>
    <dsp:sp modelId="{725A2FBF-20EE-416F-AE58-2C5D704EE249}">
      <dsp:nvSpPr>
        <dsp:cNvPr id="0" name=""/>
        <dsp:cNvSpPr/>
      </dsp:nvSpPr>
      <dsp:spPr>
        <a:xfrm rot="5400000">
          <a:off x="4072661" y="-2946687"/>
          <a:ext cx="1045544" cy="6938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Понимание привлекательности виртуального мира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5972" y="51041"/>
        <a:ext cx="6887885" cy="943466"/>
      </dsp:txXfrm>
    </dsp:sp>
    <dsp:sp modelId="{D8428EBB-1604-4B18-9ECE-0337D2DF6472}">
      <dsp:nvSpPr>
        <dsp:cNvPr id="0" name=""/>
        <dsp:cNvSpPr/>
      </dsp:nvSpPr>
      <dsp:spPr>
        <a:xfrm rot="5400000">
          <a:off x="-241279" y="1656873"/>
          <a:ext cx="1608530" cy="112597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accent2">
                  <a:lumMod val="50000"/>
                </a:schemeClr>
              </a:solidFill>
            </a:rPr>
            <a:t>2</a:t>
          </a:r>
          <a:endParaRPr lang="ru-RU" sz="31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" y="1978580"/>
        <a:ext cx="1125971" cy="482559"/>
      </dsp:txXfrm>
    </dsp:sp>
    <dsp:sp modelId="{4F3D69DB-00C1-4998-93D8-64BEB8A7A7C8}">
      <dsp:nvSpPr>
        <dsp:cNvPr id="0" name=""/>
        <dsp:cNvSpPr/>
      </dsp:nvSpPr>
      <dsp:spPr>
        <a:xfrm rot="5400000">
          <a:off x="4072661" y="-1531096"/>
          <a:ext cx="1045544" cy="6938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условия для развития</a:t>
          </a:r>
          <a:endParaRPr lang="ru-RU" sz="28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5972" y="1466632"/>
        <a:ext cx="6887885" cy="943466"/>
      </dsp:txXfrm>
    </dsp:sp>
    <dsp:sp modelId="{24C3AB79-9FDB-4453-B592-FFB10E795A49}">
      <dsp:nvSpPr>
        <dsp:cNvPr id="0" name=""/>
        <dsp:cNvSpPr/>
      </dsp:nvSpPr>
      <dsp:spPr>
        <a:xfrm rot="5400000">
          <a:off x="-241279" y="3071324"/>
          <a:ext cx="1608530" cy="112597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accent2">
                  <a:lumMod val="50000"/>
                </a:schemeClr>
              </a:solidFill>
            </a:rPr>
            <a:t>3</a:t>
          </a:r>
          <a:endParaRPr lang="ru-RU" sz="31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" y="3393031"/>
        <a:ext cx="1125971" cy="482559"/>
      </dsp:txXfrm>
    </dsp:sp>
    <dsp:sp modelId="{2902F5EE-2F6F-488F-8397-E1EFA0D40278}">
      <dsp:nvSpPr>
        <dsp:cNvPr id="0" name=""/>
        <dsp:cNvSpPr/>
      </dsp:nvSpPr>
      <dsp:spPr>
        <a:xfrm rot="5400000">
          <a:off x="4072661" y="-116644"/>
          <a:ext cx="1045544" cy="6938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Родительский авторитет</a:t>
          </a:r>
          <a:endParaRPr lang="ru-RU" sz="28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5972" y="2881084"/>
        <a:ext cx="6887885" cy="943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7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37112"/>
            <a:ext cx="7992888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292102"/>
            <a:ext cx="676875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102"/>
            <a:ext cx="676875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t.me/centrlira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ok.ru/profile/58600901621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vk.com/id75859687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t.me/psycholog_online_KMV" TargetMode="External"/><Relationship Id="rId4" Type="http://schemas.openxmlformats.org/officeDocument/2006/relationships/hyperlink" Target="https://vk.com/id50414647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509120"/>
            <a:ext cx="7992888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дети .    Зависимость от гаджетов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3928"/>
            <a:ext cx="648806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019"/>
            <a:ext cx="6512511" cy="1143000"/>
          </a:xfrm>
        </p:spPr>
        <p:txBody>
          <a:bodyPr/>
          <a:lstStyle/>
          <a:p>
            <a:r>
              <a:rPr lang="ru-RU" dirty="0" smtClean="0"/>
              <a:t>Наши 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02812" y="2863615"/>
            <a:ext cx="3346704" cy="34747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Центр психолого-педагогической , медицинской и социальной помощи «ЛИРА» г. Георгиевска ул. Московская 24,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(87951)2-92-04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479996" y="1788626"/>
            <a:ext cx="4664004" cy="33148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</a:t>
            </a:r>
          </a:p>
          <a:p>
            <a:r>
              <a:rPr lang="en-US" sz="2000" b="1" u="sng" dirty="0">
                <a:hlinkClick r:id="rId2"/>
              </a:rPr>
              <a:t>https://</a:t>
            </a:r>
            <a:r>
              <a:rPr lang="en-US" sz="2000" b="1" u="sng" dirty="0" smtClean="0">
                <a:hlinkClick r:id="rId2"/>
              </a:rPr>
              <a:t>ok.ru/profile/586009016213</a:t>
            </a:r>
            <a:endParaRPr lang="ru-RU" sz="2000" b="1" u="sng" dirty="0" smtClean="0"/>
          </a:p>
          <a:p>
            <a:pPr marL="45720" indent="0">
              <a:buNone/>
            </a:pPr>
            <a:r>
              <a:rPr lang="en-US" sz="2000" b="1" dirty="0" smtClean="0"/>
              <a:t> 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 smtClean="0"/>
          </a:p>
          <a:p>
            <a:r>
              <a:rPr lang="en-US" sz="2000" b="1" u="sng" dirty="0" smtClean="0">
                <a:hlinkClick r:id="rId3"/>
              </a:rPr>
              <a:t>https</a:t>
            </a:r>
            <a:r>
              <a:rPr lang="en-US" sz="2000" b="1" u="sng" dirty="0">
                <a:hlinkClick r:id="rId3"/>
              </a:rPr>
              <a:t>://t.me/centrlira</a:t>
            </a:r>
            <a:r>
              <a:rPr lang="en-US" sz="2000" b="1" dirty="0"/>
              <a:t> </a:t>
            </a:r>
            <a:endParaRPr lang="ru-RU" sz="2000" b="1" dirty="0" smtClean="0"/>
          </a:p>
          <a:p>
            <a:pPr marL="45720" indent="0">
              <a:buNone/>
            </a:pP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 smtClean="0"/>
          </a:p>
          <a:p>
            <a:r>
              <a:rPr lang="en-US" sz="2000" b="1" u="sng" dirty="0" smtClean="0">
                <a:hlinkClick r:id="rId4"/>
              </a:rPr>
              <a:t>https</a:t>
            </a:r>
            <a:r>
              <a:rPr lang="en-US" sz="2000" b="1" u="sng" dirty="0">
                <a:hlinkClick r:id="rId4"/>
              </a:rPr>
              <a:t>://vk.com/id758596875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pic>
        <p:nvPicPr>
          <p:cNvPr id="5" name="Picture 2" descr="C:\Users\Директор\Desktop\Эмблема  Лира нова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060" y="1001144"/>
            <a:ext cx="2232248" cy="185639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67" y="2105361"/>
            <a:ext cx="698382" cy="548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42" y="4221088"/>
            <a:ext cx="759774" cy="759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90" y="3212976"/>
            <a:ext cx="655463" cy="6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05070"/>
            <a:ext cx="2316681" cy="3481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06840" y="1438680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Барткова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Васильевна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детско-родительским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отношениям ГБОУ Центра «ЛИРА»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92" y="3465633"/>
            <a:ext cx="2725148" cy="34079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6840" y="3786188"/>
            <a:ext cx="47688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vk.com/id504146475</a:t>
            </a:r>
            <a:endParaRPr lang="ru-RU" sz="2400" dirty="0" smtClean="0"/>
          </a:p>
          <a:p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t.me/psycholog_online_KMV</a:t>
            </a:r>
            <a:endParaRPr lang="ru-RU" sz="2400" dirty="0" smtClean="0"/>
          </a:p>
          <a:p>
            <a:endParaRPr lang="en-US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311" y="4986517"/>
            <a:ext cx="1560711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992888" cy="666936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поколение – это дети, которые изучают и исследуют мир с помощью цифровых технологий!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исследованиям, треть современных детей умеет пользоваться планшетом, не научившись ходить и говорить.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844824"/>
            <a:ext cx="3655039" cy="24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639" y="0"/>
            <a:ext cx="8712968" cy="104866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гаджетов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451159"/>
              </p:ext>
            </p:extLst>
          </p:nvPr>
        </p:nvGraphicFramePr>
        <p:xfrm>
          <a:off x="238639" y="853440"/>
          <a:ext cx="8803072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536"/>
                <a:gridCol w="4401536"/>
              </a:tblGrid>
              <a:tr h="67824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+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-</a:t>
                      </a:r>
                      <a:endParaRPr lang="ru-RU" sz="4000" b="1" dirty="0"/>
                    </a:p>
                  </a:txBody>
                  <a:tcPr/>
                </a:tc>
              </a:tr>
              <a:tr h="513108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контроль за детьми со стороны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родителей,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точное местоположение ребёнка.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извлечение новой интересной информации на просторах интернета.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обучение онлайн даже за пределами своего города, страны.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новое общение.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 удобство связи, мобильность, решение каких-то вопросов, связь с родными + во время длительного ожидания возможность приятно провести время 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(послушать музыку, поиграть)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+овладение новыми навыками: можно научиться фотографировать, снимать видео, тут же собирать их в ролик, дополняя титрами, заставками, музыкой.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скудный словарный запас детей.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ухудшение зрения. Привычка постоянно пользоваться мобильным телефоном и др. приводит к иным нарушениям психического здоровья, а также и физического здоровья.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нарушение осанки. Длительное пребывание в одном положении, приводит к искривлению позвоночника.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возбудимость, агрессия, уход от реальности.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избыточный лишний вес.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отсутствие цензуры. 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вирусы и мошенники. 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социальный статус ребенка (погоня за новизной)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92102"/>
            <a:ext cx="8712968" cy="630525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ГАДЖЕТЫ И ДОФАМИН (ГАРМОН УДОВОЛЬСТВИЯ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Вырабатывается в больших количествах во время позитивного, по субъективному представлению человека, опыта.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Развлечения, доступные при помощи этих девайсов (когда мы ставим лайки, выкладываем посты, играем или что-то смотрим в интернете), стимулируют выброс дофамина, поэтому происходит формирование зависимости.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следующий раз требуется ещё большая стимуляция, чтобы добиться поставленной цели,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снижается чувствительность. Так возникает зависимость.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зависимостью важно  заменить удовольствие от девайсов на что-то другое.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102"/>
            <a:ext cx="8712968" cy="104866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зависимости в подростковом возрасте: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040560"/>
          </a:xfrm>
        </p:spPr>
        <p:txBody>
          <a:bodyPr>
            <a:normAutofit fontScale="62500" lnSpcReduction="20000"/>
          </a:bodyPr>
          <a:lstStyle/>
          <a:p>
            <a:pPr marL="393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в фантастический мир из-за перспектив стать успешным значительно больше.</a:t>
            </a:r>
          </a:p>
          <a:p>
            <a:pPr marL="393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детских желаний (приобретение геройских умений, титулов,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доспехов,приключения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93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взаимодействие с единомышленниками.</a:t>
            </a:r>
          </a:p>
          <a:p>
            <a:pPr marL="393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чувства значимости и необходимости в виртуальном мире.</a:t>
            </a:r>
          </a:p>
          <a:p>
            <a:pPr marL="393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Выплескивание отрицательной энергии.</a:t>
            </a:r>
          </a:p>
          <a:p>
            <a:pPr marL="393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Соревновательный дух никак не даёт возможность закончить</a:t>
            </a:r>
          </a:p>
          <a:p>
            <a:pPr marL="108000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игру.</a:t>
            </a:r>
          </a:p>
          <a:p>
            <a:pPr marL="393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самооценки, когда ставят лайки и пишут комментарии.</a:t>
            </a:r>
          </a:p>
          <a:p>
            <a:pPr marL="393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 гормона удовольствия (дофамина).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68752" cy="10486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чтобы гаджеты остались увлечением?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10081466"/>
              </p:ext>
            </p:extLst>
          </p:nvPr>
        </p:nvGraphicFramePr>
        <p:xfrm>
          <a:off x="611560" y="1556792"/>
          <a:ext cx="8064896" cy="443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1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92102"/>
            <a:ext cx="8892480" cy="644926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время в интернете у детей и взрослых.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родитель подвисает в гаджетах, то ребёнок также будет зависим.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Живите по закону «Начни с себя»</a:t>
            </a:r>
          </a:p>
        </p:txBody>
      </p:sp>
    </p:spTree>
    <p:extLst>
      <p:ext uri="{BB962C8B-B14F-4D97-AF65-F5344CB8AC3E}">
        <p14:creationId xmlns:p14="http://schemas.microsoft.com/office/powerpoint/2010/main" val="24870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92102"/>
            <a:ext cx="8424936" cy="1048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Полезная литература:</a:t>
            </a:r>
            <a:b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622" y="2199939"/>
            <a:ext cx="2553722" cy="3744416"/>
          </a:xfrm>
          <a:prstGeom prst="rect">
            <a:avLst/>
          </a:prstGeom>
        </p:spPr>
      </p:pic>
      <p:pic>
        <p:nvPicPr>
          <p:cNvPr id="6" name="Picture 2" descr="C:\Users\Администратор\Desktop\Психолог\дети и иентернет\napisannoe-ostaetsya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2304256" cy="32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559979"/>
            <a:ext cx="243125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54a8dafb9a1197584567d4afd9b279bacfbe336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257</Words>
  <Application>Microsoft Office PowerPoint</Application>
  <PresentationFormat>Экран (4:3)</PresentationFormat>
  <Paragraphs>57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Родители и дети .    Зависимость от гаджетов</vt:lpstr>
      <vt:lpstr>Презентация PowerPoint</vt:lpstr>
      <vt:lpstr>Цифровое поколение – это дети, которые изучают и исследуют мир с помощью цифровых технологий!        Согласно исследованиям, треть современных детей умеет пользоваться планшетом, не научившись ходить и говорить. </vt:lpstr>
      <vt:lpstr>Плюсы и минусы гаджетов</vt:lpstr>
      <vt:lpstr>ГАДЖЕТЫ И ДОФАМИН (ГАРМОН УДОВОЛЬСТВИЯ): Вырабатывается в больших количествах во время позитивного, по субъективному представлению человека, опыта. Развлечения, доступные при помощи этих девайсов (когда мы ставим лайки, выкладываем посты, играем или что-то смотрим в интернете), стимулируют выброс дофамина, поэтому происходит формирование зависимости. В следующий раз требуется ещё большая стимуляция, чтобы добиться поставленной цели, тк снижается чувствительность. Так возникает зависимость. При работе с зависимостью важно  заменить удовольствие от девайсов на что-то другое. </vt:lpstr>
      <vt:lpstr>Причины возникновения зависимости в подростковом возрасте:</vt:lpstr>
      <vt:lpstr>Что делать, чтобы гаджеты остались увлечением?</vt:lpstr>
      <vt:lpstr>Цель   осознанное время в интернете у детей и взрослых. Если родитель подвисает в гаджетах, то ребёнок также будет зависим.   Живите по закону «Начни с себя»</vt:lpstr>
      <vt:lpstr>Полезная литература: </vt:lpstr>
      <vt:lpstr>Наши контакты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Изумрудный полутон</dc:title>
  <dc:creator>obstinate</dc:creator>
  <dc:description>Шаблон презентации с сайта https://presentation-creation.ru/</dc:description>
  <cp:lastModifiedBy>Nata Bartkova</cp:lastModifiedBy>
  <cp:revision>827</cp:revision>
  <dcterms:created xsi:type="dcterms:W3CDTF">2018-02-25T09:09:03Z</dcterms:created>
  <dcterms:modified xsi:type="dcterms:W3CDTF">2023-10-27T00:34:28Z</dcterms:modified>
</cp:coreProperties>
</file>