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6" r:id="rId2"/>
    <p:sldId id="578" r:id="rId3"/>
    <p:sldId id="650" r:id="rId4"/>
    <p:sldId id="649" r:id="rId5"/>
    <p:sldId id="564" r:id="rId6"/>
    <p:sldId id="579" r:id="rId7"/>
    <p:sldId id="577" r:id="rId8"/>
    <p:sldId id="646" r:id="rId9"/>
    <p:sldId id="574" r:id="rId10"/>
    <p:sldId id="563" r:id="rId11"/>
    <p:sldId id="580" r:id="rId12"/>
    <p:sldId id="570" r:id="rId13"/>
    <p:sldId id="270" r:id="rId14"/>
    <p:sldId id="581" r:id="rId15"/>
    <p:sldId id="573" r:id="rId16"/>
    <p:sldId id="652" r:id="rId17"/>
    <p:sldId id="651" r:id="rId18"/>
    <p:sldId id="569" r:id="rId19"/>
    <p:sldId id="645" r:id="rId20"/>
    <p:sldId id="268" r:id="rId21"/>
    <p:sldId id="647" r:id="rId22"/>
    <p:sldId id="648" r:id="rId23"/>
    <p:sldId id="273" r:id="rId24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8797AC-CD87-28E5-472E-0556B7E85959}">
  <a:tblStyle styleId="{6C8797AC-CD87-28E5-472E-0556B7E85959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  <a:fill>
          <a:solidFill>
            <a:schemeClr val="accent5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9"/>
  </p:normalViewPr>
  <p:slideViewPr>
    <p:cSldViewPr>
      <p:cViewPr varScale="1">
        <p:scale>
          <a:sx n="104" d="100"/>
          <a:sy n="104" d="100"/>
        </p:scale>
        <p:origin x="89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E6573-A670-4617-A085-9C9E1F9DE144}" type="datetimeFigureOut">
              <a:rPr lang="ru-RU" smtClean="0"/>
              <a:t>08.02.2023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B1AB7-F59D-41BB-8D72-AF23592CFB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6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1D8CEBB-BF78-4EF7-8558-BDA60F6BEC74}" type="slidenum">
              <a:rPr lang="ru-RU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1D8CEBB-BF78-4EF7-8558-BDA60F6BEC74}" type="slidenum">
              <a:rPr lang="ru-RU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 </a:t>
            </a:r>
            <a:endParaRPr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1D8CEBB-BF78-4EF7-8558-BDA60F6BEC74}" type="slidenum">
              <a:rPr lang="ru-RU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Заметки 2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1D8CEBB-BF78-4EF7-8558-BDA60F6BEC74}" type="slidenum">
              <a:rPr lang="ru-RU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6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 userDrawn="1"/>
        </p:nvSpPr>
        <p:spPr bwMode="auto">
          <a:xfrm>
            <a:off x="4913745" y="0"/>
            <a:ext cx="7278255" cy="6858000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5384798" y="1861273"/>
            <a:ext cx="6437747" cy="1750146"/>
          </a:xfrm>
        </p:spPr>
        <p:txBody>
          <a:bodyPr anchor="ctr">
            <a:noAutofit/>
          </a:bodyPr>
          <a:lstStyle>
            <a:lvl1pPr marL="12700" marR="5080" algn="l" defTabSz="914400">
              <a:lnSpc>
                <a:spcPct val="100000"/>
              </a:lnSpc>
              <a:spcBef>
                <a:spcPts val="0"/>
              </a:spcBef>
              <a:defRPr lang="ru-RU" sz="6000" b="1" cap="all" spc="15">
                <a:solidFill>
                  <a:schemeClr val="bg1"/>
                </a:solidFill>
                <a:latin typeface="Roboto"/>
                <a:ea typeface="+mn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384798" y="4258903"/>
            <a:ext cx="6437747" cy="1655762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pic>
        <p:nvPicPr>
          <p:cNvPr id="7" name="Рисунок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42128" y="1085760"/>
            <a:ext cx="3374426" cy="3142785"/>
          </a:xfrm>
          <a:prstGeom prst="rect">
            <a:avLst/>
          </a:prstGeom>
        </p:spPr>
      </p:pic>
      <p:sp>
        <p:nvSpPr>
          <p:cNvPr id="8" name="object 5"/>
          <p:cNvSpPr/>
          <p:nvPr userDrawn="1"/>
        </p:nvSpPr>
        <p:spPr bwMode="auto">
          <a:xfrm>
            <a:off x="4796119" y="0"/>
            <a:ext cx="53789" cy="6858000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8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246092" y="335821"/>
            <a:ext cx="10596657" cy="638921"/>
          </a:xfrm>
        </p:spPr>
        <p:txBody>
          <a:bodyPr>
            <a:normAutofit/>
          </a:bodyPr>
          <a:lstStyle>
            <a:lvl1pPr marL="72000" algn="l">
              <a:lnSpc>
                <a:spcPct val="100000"/>
              </a:lnSpc>
              <a:spcBef>
                <a:spcPts val="125"/>
              </a:spcBef>
              <a:defRPr lang="ru-RU" sz="3600" b="1" i="0" cap="all" spc="10">
                <a:solidFill>
                  <a:srgbClr val="B35D8C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99550" y="6405344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object 23"/>
          <p:cNvSpPr/>
          <p:nvPr userDrawn="1"/>
        </p:nvSpPr>
        <p:spPr bwMode="auto">
          <a:xfrm>
            <a:off x="376518" y="335821"/>
            <a:ext cx="806823" cy="609617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36176" y="6405344"/>
            <a:ext cx="5221941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олько заголовок">
    <p:bg>
      <p:bgPr>
        <a:blipFill>
          <a:blip r:embed="rId2">
            <a:lum/>
          </a:blip>
          <a:srcRect t="10317" b="10317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4"/>
          <p:cNvGrpSpPr/>
          <p:nvPr userDrawn="1"/>
        </p:nvGrpSpPr>
        <p:grpSpPr bwMode="auto">
          <a:xfrm>
            <a:off x="8382964" y="4453906"/>
            <a:ext cx="383875" cy="368555"/>
            <a:chOff x="6627114" y="4791001"/>
            <a:chExt cx="576580" cy="576580"/>
          </a:xfrm>
        </p:grpSpPr>
        <p:sp>
          <p:nvSpPr>
            <p:cNvPr id="5" name="object 8"/>
            <p:cNvSpPr/>
            <p:nvPr userDrawn="1"/>
          </p:nvSpPr>
          <p:spPr bwMode="auto">
            <a:xfrm>
              <a:off x="6706487" y="4997382"/>
              <a:ext cx="417831" cy="226695"/>
            </a:xfrm>
            <a:custGeom>
              <a:avLst/>
              <a:gdLst/>
              <a:ahLst/>
              <a:cxnLst/>
              <a:rect l="l" t="t" r="r" b="b"/>
              <a:pathLst>
                <a:path w="417829" h="226695" extrusionOk="0">
                  <a:moveTo>
                    <a:pt x="386643" y="173670"/>
                  </a:moveTo>
                  <a:lnTo>
                    <a:pt x="256882" y="173670"/>
                  </a:lnTo>
                  <a:lnTo>
                    <a:pt x="268966" y="176739"/>
                  </a:lnTo>
                  <a:lnTo>
                    <a:pt x="282361" y="189015"/>
                  </a:lnTo>
                  <a:lnTo>
                    <a:pt x="311917" y="218024"/>
                  </a:lnTo>
                  <a:lnTo>
                    <a:pt x="337178" y="226247"/>
                  </a:lnTo>
                  <a:lnTo>
                    <a:pt x="339267" y="226055"/>
                  </a:lnTo>
                  <a:lnTo>
                    <a:pt x="394218" y="225312"/>
                  </a:lnTo>
                  <a:lnTo>
                    <a:pt x="410622" y="223991"/>
                  </a:lnTo>
                  <a:lnTo>
                    <a:pt x="417665" y="221104"/>
                  </a:lnTo>
                  <a:lnTo>
                    <a:pt x="416764" y="214450"/>
                  </a:lnTo>
                  <a:lnTo>
                    <a:pt x="409338" y="201826"/>
                  </a:lnTo>
                  <a:lnTo>
                    <a:pt x="407110" y="198090"/>
                  </a:lnTo>
                  <a:lnTo>
                    <a:pt x="400833" y="189409"/>
                  </a:lnTo>
                  <a:lnTo>
                    <a:pt x="388591" y="175538"/>
                  </a:lnTo>
                  <a:lnTo>
                    <a:pt x="386643" y="173670"/>
                  </a:lnTo>
                  <a:close/>
                </a:path>
                <a:path w="417829" h="226695" extrusionOk="0">
                  <a:moveTo>
                    <a:pt x="73735" y="9957"/>
                  </a:moveTo>
                  <a:lnTo>
                    <a:pt x="14952" y="10334"/>
                  </a:lnTo>
                  <a:lnTo>
                    <a:pt x="6114" y="10565"/>
                  </a:lnTo>
                  <a:lnTo>
                    <a:pt x="0" y="17549"/>
                  </a:lnTo>
                  <a:lnTo>
                    <a:pt x="2649" y="24365"/>
                  </a:lnTo>
                  <a:lnTo>
                    <a:pt x="30074" y="85203"/>
                  </a:lnTo>
                  <a:lnTo>
                    <a:pt x="49439" y="121747"/>
                  </a:lnTo>
                  <a:lnTo>
                    <a:pt x="100792" y="180507"/>
                  </a:lnTo>
                  <a:lnTo>
                    <a:pt x="136900" y="207744"/>
                  </a:lnTo>
                  <a:lnTo>
                    <a:pt x="193625" y="225057"/>
                  </a:lnTo>
                  <a:lnTo>
                    <a:pt x="202852" y="225312"/>
                  </a:lnTo>
                  <a:lnTo>
                    <a:pt x="227448" y="225312"/>
                  </a:lnTo>
                  <a:lnTo>
                    <a:pt x="234882" y="224527"/>
                  </a:lnTo>
                  <a:lnTo>
                    <a:pt x="242160" y="216967"/>
                  </a:lnTo>
                  <a:lnTo>
                    <a:pt x="242117" y="214450"/>
                  </a:lnTo>
                  <a:lnTo>
                    <a:pt x="242019" y="198090"/>
                  </a:lnTo>
                  <a:lnTo>
                    <a:pt x="242005" y="191712"/>
                  </a:lnTo>
                  <a:lnTo>
                    <a:pt x="243538" y="181752"/>
                  </a:lnTo>
                  <a:lnTo>
                    <a:pt x="248033" y="176879"/>
                  </a:lnTo>
                  <a:lnTo>
                    <a:pt x="256882" y="173670"/>
                  </a:lnTo>
                  <a:lnTo>
                    <a:pt x="386643" y="173670"/>
                  </a:lnTo>
                  <a:lnTo>
                    <a:pt x="349924" y="138361"/>
                  </a:lnTo>
                  <a:lnTo>
                    <a:pt x="345824" y="125093"/>
                  </a:lnTo>
                  <a:lnTo>
                    <a:pt x="354340" y="110406"/>
                  </a:lnTo>
                  <a:lnTo>
                    <a:pt x="147776" y="110406"/>
                  </a:lnTo>
                  <a:lnTo>
                    <a:pt x="110436" y="64427"/>
                  </a:lnTo>
                  <a:lnTo>
                    <a:pt x="90025" y="24251"/>
                  </a:lnTo>
                  <a:lnTo>
                    <a:pt x="86510" y="15968"/>
                  </a:lnTo>
                  <a:lnTo>
                    <a:pt x="79275" y="10858"/>
                  </a:lnTo>
                  <a:lnTo>
                    <a:pt x="73735" y="9957"/>
                  </a:lnTo>
                  <a:close/>
                </a:path>
                <a:path w="417829" h="226695" extrusionOk="0">
                  <a:moveTo>
                    <a:pt x="199407" y="0"/>
                  </a:moveTo>
                  <a:lnTo>
                    <a:pt x="157446" y="2143"/>
                  </a:lnTo>
                  <a:lnTo>
                    <a:pt x="135597" y="15800"/>
                  </a:lnTo>
                  <a:lnTo>
                    <a:pt x="142990" y="16753"/>
                  </a:lnTo>
                  <a:lnTo>
                    <a:pt x="152257" y="18638"/>
                  </a:lnTo>
                  <a:lnTo>
                    <a:pt x="163292" y="52213"/>
                  </a:lnTo>
                  <a:lnTo>
                    <a:pt x="165115" y="80688"/>
                  </a:lnTo>
                  <a:lnTo>
                    <a:pt x="147776" y="110406"/>
                  </a:lnTo>
                  <a:lnTo>
                    <a:pt x="354340" y="110406"/>
                  </a:lnTo>
                  <a:lnTo>
                    <a:pt x="354469" y="110185"/>
                  </a:lnTo>
                  <a:lnTo>
                    <a:pt x="254280" y="110185"/>
                  </a:lnTo>
                  <a:lnTo>
                    <a:pt x="249521" y="109640"/>
                  </a:lnTo>
                  <a:lnTo>
                    <a:pt x="243876" y="102567"/>
                  </a:lnTo>
                  <a:lnTo>
                    <a:pt x="241668" y="92327"/>
                  </a:lnTo>
                  <a:lnTo>
                    <a:pt x="241517" y="85203"/>
                  </a:lnTo>
                  <a:lnTo>
                    <a:pt x="241501" y="77065"/>
                  </a:lnTo>
                  <a:lnTo>
                    <a:pt x="241668" y="69421"/>
                  </a:lnTo>
                  <a:lnTo>
                    <a:pt x="242374" y="43119"/>
                  </a:lnTo>
                  <a:lnTo>
                    <a:pt x="242474" y="34508"/>
                  </a:lnTo>
                  <a:lnTo>
                    <a:pt x="217768" y="869"/>
                  </a:lnTo>
                  <a:lnTo>
                    <a:pt x="210226" y="289"/>
                  </a:lnTo>
                  <a:lnTo>
                    <a:pt x="199407" y="0"/>
                  </a:lnTo>
                  <a:close/>
                </a:path>
                <a:path w="417829" h="226695" extrusionOk="0">
                  <a:moveTo>
                    <a:pt x="324314" y="10083"/>
                  </a:moveTo>
                  <a:lnTo>
                    <a:pt x="317581" y="13968"/>
                  </a:lnTo>
                  <a:lnTo>
                    <a:pt x="315445" y="18449"/>
                  </a:lnTo>
                  <a:lnTo>
                    <a:pt x="309581" y="33318"/>
                  </a:lnTo>
                  <a:lnTo>
                    <a:pt x="305245" y="43119"/>
                  </a:lnTo>
                  <a:lnTo>
                    <a:pt x="274871" y="91362"/>
                  </a:lnTo>
                  <a:lnTo>
                    <a:pt x="254280" y="110185"/>
                  </a:lnTo>
                  <a:lnTo>
                    <a:pt x="354469" y="110185"/>
                  </a:lnTo>
                  <a:lnTo>
                    <a:pt x="355966" y="107603"/>
                  </a:lnTo>
                  <a:lnTo>
                    <a:pt x="380145" y="77065"/>
                  </a:lnTo>
                  <a:lnTo>
                    <a:pt x="396288" y="55057"/>
                  </a:lnTo>
                  <a:lnTo>
                    <a:pt x="406920" y="37671"/>
                  </a:lnTo>
                  <a:lnTo>
                    <a:pt x="412223" y="24781"/>
                  </a:lnTo>
                  <a:lnTo>
                    <a:pt x="412374" y="16261"/>
                  </a:lnTo>
                  <a:lnTo>
                    <a:pt x="410296" y="10690"/>
                  </a:lnTo>
                  <a:lnTo>
                    <a:pt x="328890" y="10690"/>
                  </a:lnTo>
                  <a:lnTo>
                    <a:pt x="324314" y="10083"/>
                  </a:lnTo>
                  <a:close/>
                </a:path>
                <a:path w="417829" h="226695" extrusionOk="0">
                  <a:moveTo>
                    <a:pt x="409359" y="8177"/>
                  </a:moveTo>
                  <a:lnTo>
                    <a:pt x="390762" y="10313"/>
                  </a:lnTo>
                  <a:lnTo>
                    <a:pt x="328890" y="10690"/>
                  </a:lnTo>
                  <a:lnTo>
                    <a:pt x="410296" y="10690"/>
                  </a:lnTo>
                  <a:lnTo>
                    <a:pt x="409359" y="8177"/>
                  </a:lnTo>
                  <a:close/>
                </a:path>
              </a:pathLst>
            </a:custGeom>
            <a:solidFill>
              <a:srgbClr val="F4F3F1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6" name="object 9"/>
            <p:cNvSpPr/>
            <p:nvPr userDrawn="1"/>
          </p:nvSpPr>
          <p:spPr bwMode="auto">
            <a:xfrm>
              <a:off x="6627114" y="4791001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80" h="576579" extrusionOk="0">
                  <a:moveTo>
                    <a:pt x="0" y="288022"/>
                  </a:moveTo>
                  <a:lnTo>
                    <a:pt x="3769" y="241305"/>
                  </a:lnTo>
                  <a:lnTo>
                    <a:pt x="14683" y="196988"/>
                  </a:lnTo>
                  <a:lnTo>
                    <a:pt x="32148" y="155662"/>
                  </a:lnTo>
                  <a:lnTo>
                    <a:pt x="55571" y="117923"/>
                  </a:lnTo>
                  <a:lnTo>
                    <a:pt x="84359" y="84362"/>
                  </a:lnTo>
                  <a:lnTo>
                    <a:pt x="117921" y="55573"/>
                  </a:lnTo>
                  <a:lnTo>
                    <a:pt x="155661" y="32149"/>
                  </a:lnTo>
                  <a:lnTo>
                    <a:pt x="196989" y="14684"/>
                  </a:lnTo>
                  <a:lnTo>
                    <a:pt x="241310" y="3769"/>
                  </a:lnTo>
                  <a:lnTo>
                    <a:pt x="288033" y="0"/>
                  </a:lnTo>
                  <a:lnTo>
                    <a:pt x="334750" y="3769"/>
                  </a:lnTo>
                  <a:lnTo>
                    <a:pt x="379067" y="14684"/>
                  </a:lnTo>
                  <a:lnTo>
                    <a:pt x="420392" y="32149"/>
                  </a:lnTo>
                  <a:lnTo>
                    <a:pt x="458132" y="55573"/>
                  </a:lnTo>
                  <a:lnTo>
                    <a:pt x="491693" y="84362"/>
                  </a:lnTo>
                  <a:lnTo>
                    <a:pt x="520481" y="117923"/>
                  </a:lnTo>
                  <a:lnTo>
                    <a:pt x="543905" y="155662"/>
                  </a:lnTo>
                  <a:lnTo>
                    <a:pt x="561371" y="196988"/>
                  </a:lnTo>
                  <a:lnTo>
                    <a:pt x="572285" y="241305"/>
                  </a:lnTo>
                  <a:lnTo>
                    <a:pt x="576055" y="288022"/>
                  </a:lnTo>
                  <a:lnTo>
                    <a:pt x="572285" y="334742"/>
                  </a:lnTo>
                  <a:lnTo>
                    <a:pt x="561371" y="379062"/>
                  </a:lnTo>
                  <a:lnTo>
                    <a:pt x="543905" y="420389"/>
                  </a:lnTo>
                  <a:lnTo>
                    <a:pt x="520481" y="458130"/>
                  </a:lnTo>
                  <a:lnTo>
                    <a:pt x="491693" y="491691"/>
                  </a:lnTo>
                  <a:lnTo>
                    <a:pt x="458132" y="520481"/>
                  </a:lnTo>
                  <a:lnTo>
                    <a:pt x="420392" y="543905"/>
                  </a:lnTo>
                  <a:lnTo>
                    <a:pt x="379067" y="561371"/>
                  </a:lnTo>
                  <a:lnTo>
                    <a:pt x="334750" y="572285"/>
                  </a:lnTo>
                  <a:lnTo>
                    <a:pt x="288033" y="576055"/>
                  </a:lnTo>
                  <a:lnTo>
                    <a:pt x="241310" y="572285"/>
                  </a:lnTo>
                  <a:lnTo>
                    <a:pt x="196989" y="561371"/>
                  </a:lnTo>
                  <a:lnTo>
                    <a:pt x="155661" y="543905"/>
                  </a:lnTo>
                  <a:lnTo>
                    <a:pt x="117921" y="520481"/>
                  </a:lnTo>
                  <a:lnTo>
                    <a:pt x="84359" y="491691"/>
                  </a:lnTo>
                  <a:lnTo>
                    <a:pt x="55571" y="458130"/>
                  </a:lnTo>
                  <a:lnTo>
                    <a:pt x="32148" y="420389"/>
                  </a:lnTo>
                  <a:lnTo>
                    <a:pt x="14683" y="379062"/>
                  </a:lnTo>
                  <a:lnTo>
                    <a:pt x="3769" y="334742"/>
                  </a:lnTo>
                  <a:lnTo>
                    <a:pt x="0" y="288022"/>
                  </a:lnTo>
                  <a:close/>
                </a:path>
              </a:pathLst>
            </a:custGeom>
            <a:grpFill/>
            <a:ln w="10470">
              <a:solidFill>
                <a:srgbClr val="F4F3F1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7" name="Группа 32"/>
          <p:cNvGrpSpPr/>
          <p:nvPr userDrawn="1"/>
        </p:nvGrpSpPr>
        <p:grpSpPr bwMode="auto">
          <a:xfrm>
            <a:off x="8382196" y="2525970"/>
            <a:ext cx="385410" cy="389449"/>
            <a:chOff x="6627114" y="2686353"/>
            <a:chExt cx="576580" cy="576580"/>
          </a:xfrm>
        </p:grpSpPr>
        <p:sp>
          <p:nvSpPr>
            <p:cNvPr id="8" name="object 10"/>
            <p:cNvSpPr/>
            <p:nvPr userDrawn="1"/>
          </p:nvSpPr>
          <p:spPr bwMode="auto">
            <a:xfrm>
              <a:off x="6822561" y="2789228"/>
              <a:ext cx="185420" cy="370840"/>
            </a:xfrm>
            <a:custGeom>
              <a:avLst/>
              <a:gdLst/>
              <a:ahLst/>
              <a:cxnLst/>
              <a:rect l="l" t="t" r="r" b="b"/>
              <a:pathLst>
                <a:path w="185420" h="370839" extrusionOk="0">
                  <a:moveTo>
                    <a:pt x="122792" y="184790"/>
                  </a:moveTo>
                  <a:lnTo>
                    <a:pt x="39579" y="184790"/>
                  </a:lnTo>
                  <a:lnTo>
                    <a:pt x="39579" y="370313"/>
                  </a:lnTo>
                  <a:lnTo>
                    <a:pt x="122792" y="370313"/>
                  </a:lnTo>
                  <a:lnTo>
                    <a:pt x="122792" y="184790"/>
                  </a:lnTo>
                  <a:close/>
                </a:path>
                <a:path w="185420" h="370839" extrusionOk="0">
                  <a:moveTo>
                    <a:pt x="123525" y="0"/>
                  </a:moveTo>
                  <a:lnTo>
                    <a:pt x="81549" y="7851"/>
                  </a:lnTo>
                  <a:lnTo>
                    <a:pt x="55900" y="27387"/>
                  </a:lnTo>
                  <a:lnTo>
                    <a:pt x="43076" y="52580"/>
                  </a:lnTo>
                  <a:lnTo>
                    <a:pt x="39579" y="77400"/>
                  </a:lnTo>
                  <a:lnTo>
                    <a:pt x="39579" y="119587"/>
                  </a:lnTo>
                  <a:lnTo>
                    <a:pt x="0" y="119587"/>
                  </a:lnTo>
                  <a:lnTo>
                    <a:pt x="0" y="184790"/>
                  </a:lnTo>
                  <a:lnTo>
                    <a:pt x="177711" y="184790"/>
                  </a:lnTo>
                  <a:lnTo>
                    <a:pt x="184978" y="119650"/>
                  </a:lnTo>
                  <a:lnTo>
                    <a:pt x="122792" y="119650"/>
                  </a:lnTo>
                  <a:lnTo>
                    <a:pt x="122792" y="66888"/>
                  </a:lnTo>
                  <a:lnTo>
                    <a:pt x="133105" y="63516"/>
                  </a:lnTo>
                  <a:lnTo>
                    <a:pt x="185167" y="63516"/>
                  </a:lnTo>
                  <a:lnTo>
                    <a:pt x="185167" y="230"/>
                  </a:lnTo>
                  <a:lnTo>
                    <a:pt x="123525" y="0"/>
                  </a:lnTo>
                  <a:close/>
                </a:path>
              </a:pathLst>
            </a:custGeom>
            <a:solidFill>
              <a:srgbClr val="F4F3F1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11"/>
            <p:cNvSpPr/>
            <p:nvPr userDrawn="1"/>
          </p:nvSpPr>
          <p:spPr bwMode="auto">
            <a:xfrm>
              <a:off x="6627114" y="2686353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80" h="576579" extrusionOk="0">
                  <a:moveTo>
                    <a:pt x="0" y="288022"/>
                  </a:moveTo>
                  <a:lnTo>
                    <a:pt x="3769" y="241305"/>
                  </a:lnTo>
                  <a:lnTo>
                    <a:pt x="14683" y="196988"/>
                  </a:lnTo>
                  <a:lnTo>
                    <a:pt x="32148" y="155662"/>
                  </a:lnTo>
                  <a:lnTo>
                    <a:pt x="55571" y="117923"/>
                  </a:lnTo>
                  <a:lnTo>
                    <a:pt x="84359" y="84362"/>
                  </a:lnTo>
                  <a:lnTo>
                    <a:pt x="117921" y="55573"/>
                  </a:lnTo>
                  <a:lnTo>
                    <a:pt x="155661" y="32149"/>
                  </a:lnTo>
                  <a:lnTo>
                    <a:pt x="196989" y="14684"/>
                  </a:lnTo>
                  <a:lnTo>
                    <a:pt x="241310" y="3769"/>
                  </a:lnTo>
                  <a:lnTo>
                    <a:pt x="288033" y="0"/>
                  </a:lnTo>
                  <a:lnTo>
                    <a:pt x="334750" y="3769"/>
                  </a:lnTo>
                  <a:lnTo>
                    <a:pt x="379067" y="14684"/>
                  </a:lnTo>
                  <a:lnTo>
                    <a:pt x="420392" y="32149"/>
                  </a:lnTo>
                  <a:lnTo>
                    <a:pt x="458132" y="55573"/>
                  </a:lnTo>
                  <a:lnTo>
                    <a:pt x="491693" y="84362"/>
                  </a:lnTo>
                  <a:lnTo>
                    <a:pt x="520481" y="117923"/>
                  </a:lnTo>
                  <a:lnTo>
                    <a:pt x="543905" y="155662"/>
                  </a:lnTo>
                  <a:lnTo>
                    <a:pt x="561371" y="196988"/>
                  </a:lnTo>
                  <a:lnTo>
                    <a:pt x="572285" y="241305"/>
                  </a:lnTo>
                  <a:lnTo>
                    <a:pt x="576055" y="288022"/>
                  </a:lnTo>
                  <a:lnTo>
                    <a:pt x="572285" y="334742"/>
                  </a:lnTo>
                  <a:lnTo>
                    <a:pt x="561371" y="379062"/>
                  </a:lnTo>
                  <a:lnTo>
                    <a:pt x="543905" y="420389"/>
                  </a:lnTo>
                  <a:lnTo>
                    <a:pt x="520481" y="458130"/>
                  </a:lnTo>
                  <a:lnTo>
                    <a:pt x="491693" y="491691"/>
                  </a:lnTo>
                  <a:lnTo>
                    <a:pt x="458132" y="520481"/>
                  </a:lnTo>
                  <a:lnTo>
                    <a:pt x="420392" y="543905"/>
                  </a:lnTo>
                  <a:lnTo>
                    <a:pt x="379067" y="561371"/>
                  </a:lnTo>
                  <a:lnTo>
                    <a:pt x="334750" y="572285"/>
                  </a:lnTo>
                  <a:lnTo>
                    <a:pt x="288033" y="576055"/>
                  </a:lnTo>
                  <a:lnTo>
                    <a:pt x="241310" y="572285"/>
                  </a:lnTo>
                  <a:lnTo>
                    <a:pt x="196989" y="561371"/>
                  </a:lnTo>
                  <a:lnTo>
                    <a:pt x="155661" y="543905"/>
                  </a:lnTo>
                  <a:lnTo>
                    <a:pt x="117921" y="520481"/>
                  </a:lnTo>
                  <a:lnTo>
                    <a:pt x="84359" y="491691"/>
                  </a:lnTo>
                  <a:lnTo>
                    <a:pt x="55571" y="458130"/>
                  </a:lnTo>
                  <a:lnTo>
                    <a:pt x="32148" y="420389"/>
                  </a:lnTo>
                  <a:lnTo>
                    <a:pt x="14683" y="379062"/>
                  </a:lnTo>
                  <a:lnTo>
                    <a:pt x="3769" y="334742"/>
                  </a:lnTo>
                  <a:lnTo>
                    <a:pt x="0" y="288022"/>
                  </a:lnTo>
                  <a:close/>
                </a:path>
              </a:pathLst>
            </a:custGeom>
            <a:grpFill/>
            <a:ln w="10470">
              <a:solidFill>
                <a:srgbClr val="F4F3F1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0" name="Группа 33"/>
          <p:cNvGrpSpPr/>
          <p:nvPr userDrawn="1"/>
        </p:nvGrpSpPr>
        <p:grpSpPr bwMode="auto">
          <a:xfrm>
            <a:off x="8382964" y="3520962"/>
            <a:ext cx="383875" cy="365491"/>
            <a:chOff x="6627114" y="3733440"/>
            <a:chExt cx="576580" cy="576580"/>
          </a:xfrm>
        </p:grpSpPr>
        <p:sp>
          <p:nvSpPr>
            <p:cNvPr id="11" name="object 12"/>
            <p:cNvSpPr/>
            <p:nvPr userDrawn="1"/>
          </p:nvSpPr>
          <p:spPr bwMode="auto">
            <a:xfrm>
              <a:off x="6729980" y="3836307"/>
              <a:ext cx="370841" cy="370841"/>
            </a:xfrm>
            <a:custGeom>
              <a:avLst/>
              <a:gdLst/>
              <a:ahLst/>
              <a:cxnLst/>
              <a:rect l="l" t="t" r="r" b="b"/>
              <a:pathLst>
                <a:path w="370840" h="370839" extrusionOk="0">
                  <a:moveTo>
                    <a:pt x="185167" y="0"/>
                  </a:moveTo>
                  <a:lnTo>
                    <a:pt x="134119" y="306"/>
                  </a:lnTo>
                  <a:lnTo>
                    <a:pt x="94998" y="2455"/>
                  </a:lnTo>
                  <a:lnTo>
                    <a:pt x="42407" y="19643"/>
                  </a:lnTo>
                  <a:lnTo>
                    <a:pt x="8287" y="65265"/>
                  </a:lnTo>
                  <a:lnTo>
                    <a:pt x="306" y="134110"/>
                  </a:lnTo>
                  <a:lnTo>
                    <a:pt x="0" y="185156"/>
                  </a:lnTo>
                  <a:lnTo>
                    <a:pt x="306" y="236208"/>
                  </a:lnTo>
                  <a:lnTo>
                    <a:pt x="2455" y="275329"/>
                  </a:lnTo>
                  <a:lnTo>
                    <a:pt x="19643" y="327916"/>
                  </a:lnTo>
                  <a:lnTo>
                    <a:pt x="65271" y="362036"/>
                  </a:lnTo>
                  <a:lnTo>
                    <a:pt x="134119" y="370016"/>
                  </a:lnTo>
                  <a:lnTo>
                    <a:pt x="185167" y="370323"/>
                  </a:lnTo>
                  <a:lnTo>
                    <a:pt x="236213" y="370016"/>
                  </a:lnTo>
                  <a:lnTo>
                    <a:pt x="275331" y="367868"/>
                  </a:lnTo>
                  <a:lnTo>
                    <a:pt x="327927" y="350680"/>
                  </a:lnTo>
                  <a:lnTo>
                    <a:pt x="362032" y="305053"/>
                  </a:lnTo>
                  <a:lnTo>
                    <a:pt x="367328" y="278075"/>
                  </a:lnTo>
                  <a:lnTo>
                    <a:pt x="185167" y="278075"/>
                  </a:lnTo>
                  <a:lnTo>
                    <a:pt x="149000" y="270773"/>
                  </a:lnTo>
                  <a:lnTo>
                    <a:pt x="119468" y="250860"/>
                  </a:lnTo>
                  <a:lnTo>
                    <a:pt x="99559" y="221324"/>
                  </a:lnTo>
                  <a:lnTo>
                    <a:pt x="92258" y="185156"/>
                  </a:lnTo>
                  <a:lnTo>
                    <a:pt x="99559" y="148994"/>
                  </a:lnTo>
                  <a:lnTo>
                    <a:pt x="119468" y="119462"/>
                  </a:lnTo>
                  <a:lnTo>
                    <a:pt x="149000" y="99550"/>
                  </a:lnTo>
                  <a:lnTo>
                    <a:pt x="185167" y="92248"/>
                  </a:lnTo>
                  <a:lnTo>
                    <a:pt x="304618" y="92248"/>
                  </a:lnTo>
                  <a:lnTo>
                    <a:pt x="294287" y="90162"/>
                  </a:lnTo>
                  <a:lnTo>
                    <a:pt x="285849" y="84473"/>
                  </a:lnTo>
                  <a:lnTo>
                    <a:pt x="280161" y="76036"/>
                  </a:lnTo>
                  <a:lnTo>
                    <a:pt x="278075" y="65704"/>
                  </a:lnTo>
                  <a:lnTo>
                    <a:pt x="280161" y="55368"/>
                  </a:lnTo>
                  <a:lnTo>
                    <a:pt x="285849" y="46931"/>
                  </a:lnTo>
                  <a:lnTo>
                    <a:pt x="294287" y="41245"/>
                  </a:lnTo>
                  <a:lnTo>
                    <a:pt x="304618" y="39161"/>
                  </a:lnTo>
                  <a:lnTo>
                    <a:pt x="348122" y="39161"/>
                  </a:lnTo>
                  <a:lnTo>
                    <a:pt x="345671" y="36049"/>
                  </a:lnTo>
                  <a:lnTo>
                    <a:pt x="305058" y="8287"/>
                  </a:lnTo>
                  <a:lnTo>
                    <a:pt x="236213" y="306"/>
                  </a:lnTo>
                  <a:lnTo>
                    <a:pt x="185167" y="0"/>
                  </a:lnTo>
                  <a:close/>
                </a:path>
                <a:path w="370840" h="370839" extrusionOk="0">
                  <a:moveTo>
                    <a:pt x="348122" y="39161"/>
                  </a:moveTo>
                  <a:lnTo>
                    <a:pt x="304618" y="39161"/>
                  </a:lnTo>
                  <a:lnTo>
                    <a:pt x="314950" y="41245"/>
                  </a:lnTo>
                  <a:lnTo>
                    <a:pt x="323388" y="46931"/>
                  </a:lnTo>
                  <a:lnTo>
                    <a:pt x="329076" y="55368"/>
                  </a:lnTo>
                  <a:lnTo>
                    <a:pt x="331162" y="65704"/>
                  </a:lnTo>
                  <a:lnTo>
                    <a:pt x="329076" y="76036"/>
                  </a:lnTo>
                  <a:lnTo>
                    <a:pt x="323388" y="84473"/>
                  </a:lnTo>
                  <a:lnTo>
                    <a:pt x="314950" y="90162"/>
                  </a:lnTo>
                  <a:lnTo>
                    <a:pt x="304618" y="92248"/>
                  </a:lnTo>
                  <a:lnTo>
                    <a:pt x="185167" y="92248"/>
                  </a:lnTo>
                  <a:lnTo>
                    <a:pt x="221329" y="99550"/>
                  </a:lnTo>
                  <a:lnTo>
                    <a:pt x="250861" y="119462"/>
                  </a:lnTo>
                  <a:lnTo>
                    <a:pt x="270773" y="148994"/>
                  </a:lnTo>
                  <a:lnTo>
                    <a:pt x="278075" y="185156"/>
                  </a:lnTo>
                  <a:lnTo>
                    <a:pt x="270773" y="221324"/>
                  </a:lnTo>
                  <a:lnTo>
                    <a:pt x="250861" y="250860"/>
                  </a:lnTo>
                  <a:lnTo>
                    <a:pt x="221329" y="270773"/>
                  </a:lnTo>
                  <a:lnTo>
                    <a:pt x="185167" y="278075"/>
                  </a:lnTo>
                  <a:lnTo>
                    <a:pt x="367328" y="278075"/>
                  </a:lnTo>
                  <a:lnTo>
                    <a:pt x="367867" y="275329"/>
                  </a:lnTo>
                  <a:lnTo>
                    <a:pt x="370016" y="236208"/>
                  </a:lnTo>
                  <a:lnTo>
                    <a:pt x="370323" y="185156"/>
                  </a:lnTo>
                  <a:lnTo>
                    <a:pt x="370016" y="134110"/>
                  </a:lnTo>
                  <a:lnTo>
                    <a:pt x="367867" y="94991"/>
                  </a:lnTo>
                  <a:lnTo>
                    <a:pt x="362032" y="65265"/>
                  </a:lnTo>
                  <a:lnTo>
                    <a:pt x="350669" y="42396"/>
                  </a:lnTo>
                  <a:lnTo>
                    <a:pt x="348122" y="39161"/>
                  </a:lnTo>
                  <a:close/>
                </a:path>
              </a:pathLst>
            </a:custGeom>
            <a:solidFill>
              <a:srgbClr val="F4F3F1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2" name="object 13"/>
            <p:cNvSpPr/>
            <p:nvPr userDrawn="1"/>
          </p:nvSpPr>
          <p:spPr bwMode="auto">
            <a:xfrm>
              <a:off x="6627114" y="3733440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80" h="576579" extrusionOk="0">
                  <a:moveTo>
                    <a:pt x="0" y="288022"/>
                  </a:moveTo>
                  <a:lnTo>
                    <a:pt x="3769" y="241305"/>
                  </a:lnTo>
                  <a:lnTo>
                    <a:pt x="14683" y="196988"/>
                  </a:lnTo>
                  <a:lnTo>
                    <a:pt x="32148" y="155662"/>
                  </a:lnTo>
                  <a:lnTo>
                    <a:pt x="55571" y="117923"/>
                  </a:lnTo>
                  <a:lnTo>
                    <a:pt x="84359" y="84362"/>
                  </a:lnTo>
                  <a:lnTo>
                    <a:pt x="117921" y="55573"/>
                  </a:lnTo>
                  <a:lnTo>
                    <a:pt x="155661" y="32149"/>
                  </a:lnTo>
                  <a:lnTo>
                    <a:pt x="196989" y="14684"/>
                  </a:lnTo>
                  <a:lnTo>
                    <a:pt x="241310" y="3769"/>
                  </a:lnTo>
                  <a:lnTo>
                    <a:pt x="288033" y="0"/>
                  </a:lnTo>
                  <a:lnTo>
                    <a:pt x="334750" y="3769"/>
                  </a:lnTo>
                  <a:lnTo>
                    <a:pt x="379067" y="14684"/>
                  </a:lnTo>
                  <a:lnTo>
                    <a:pt x="420392" y="32149"/>
                  </a:lnTo>
                  <a:lnTo>
                    <a:pt x="458132" y="55573"/>
                  </a:lnTo>
                  <a:lnTo>
                    <a:pt x="491693" y="84362"/>
                  </a:lnTo>
                  <a:lnTo>
                    <a:pt x="520481" y="117923"/>
                  </a:lnTo>
                  <a:lnTo>
                    <a:pt x="543905" y="155662"/>
                  </a:lnTo>
                  <a:lnTo>
                    <a:pt x="561371" y="196988"/>
                  </a:lnTo>
                  <a:lnTo>
                    <a:pt x="572285" y="241305"/>
                  </a:lnTo>
                  <a:lnTo>
                    <a:pt x="576055" y="288022"/>
                  </a:lnTo>
                  <a:lnTo>
                    <a:pt x="572285" y="334742"/>
                  </a:lnTo>
                  <a:lnTo>
                    <a:pt x="561371" y="379062"/>
                  </a:lnTo>
                  <a:lnTo>
                    <a:pt x="543905" y="420389"/>
                  </a:lnTo>
                  <a:lnTo>
                    <a:pt x="520481" y="458130"/>
                  </a:lnTo>
                  <a:lnTo>
                    <a:pt x="491693" y="491691"/>
                  </a:lnTo>
                  <a:lnTo>
                    <a:pt x="458132" y="520481"/>
                  </a:lnTo>
                  <a:lnTo>
                    <a:pt x="420392" y="543905"/>
                  </a:lnTo>
                  <a:lnTo>
                    <a:pt x="379067" y="561371"/>
                  </a:lnTo>
                  <a:lnTo>
                    <a:pt x="334750" y="572285"/>
                  </a:lnTo>
                  <a:lnTo>
                    <a:pt x="288033" y="576055"/>
                  </a:lnTo>
                  <a:lnTo>
                    <a:pt x="241310" y="572285"/>
                  </a:lnTo>
                  <a:lnTo>
                    <a:pt x="196989" y="561371"/>
                  </a:lnTo>
                  <a:lnTo>
                    <a:pt x="155661" y="543905"/>
                  </a:lnTo>
                  <a:lnTo>
                    <a:pt x="117921" y="520481"/>
                  </a:lnTo>
                  <a:lnTo>
                    <a:pt x="84359" y="491691"/>
                  </a:lnTo>
                  <a:lnTo>
                    <a:pt x="55571" y="458130"/>
                  </a:lnTo>
                  <a:lnTo>
                    <a:pt x="32148" y="420389"/>
                  </a:lnTo>
                  <a:lnTo>
                    <a:pt x="14683" y="379062"/>
                  </a:lnTo>
                  <a:lnTo>
                    <a:pt x="3769" y="334742"/>
                  </a:lnTo>
                  <a:lnTo>
                    <a:pt x="0" y="288022"/>
                  </a:lnTo>
                  <a:close/>
                </a:path>
              </a:pathLst>
            </a:custGeom>
            <a:grpFill/>
            <a:ln w="10470">
              <a:solidFill>
                <a:srgbClr val="F4F3F1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3" name="Группа 36"/>
          <p:cNvGrpSpPr/>
          <p:nvPr userDrawn="1"/>
        </p:nvGrpSpPr>
        <p:grpSpPr bwMode="auto">
          <a:xfrm>
            <a:off x="4614424" y="4453906"/>
            <a:ext cx="385410" cy="359653"/>
            <a:chOff x="1506856" y="4791001"/>
            <a:chExt cx="576580" cy="576580"/>
          </a:xfrm>
        </p:grpSpPr>
        <p:sp>
          <p:nvSpPr>
            <p:cNvPr id="14" name="object 36"/>
            <p:cNvSpPr/>
            <p:nvPr userDrawn="1"/>
          </p:nvSpPr>
          <p:spPr bwMode="auto">
            <a:xfrm>
              <a:off x="1600490" y="4884638"/>
              <a:ext cx="389255" cy="389255"/>
            </a:xfrm>
            <a:custGeom>
              <a:avLst/>
              <a:gdLst/>
              <a:ahLst/>
              <a:cxnLst/>
              <a:rect l="l" t="t" r="r" b="b"/>
              <a:pathLst>
                <a:path w="389254" h="389254" extrusionOk="0">
                  <a:moveTo>
                    <a:pt x="194391" y="0"/>
                  </a:moveTo>
                  <a:lnTo>
                    <a:pt x="149823" y="5134"/>
                  </a:lnTo>
                  <a:lnTo>
                    <a:pt x="108908" y="19758"/>
                  </a:lnTo>
                  <a:lnTo>
                    <a:pt x="72814" y="42706"/>
                  </a:lnTo>
                  <a:lnTo>
                    <a:pt x="42709" y="72810"/>
                  </a:lnTo>
                  <a:lnTo>
                    <a:pt x="19760" y="108904"/>
                  </a:lnTo>
                  <a:lnTo>
                    <a:pt x="5134" y="149820"/>
                  </a:lnTo>
                  <a:lnTo>
                    <a:pt x="0" y="194391"/>
                  </a:lnTo>
                  <a:lnTo>
                    <a:pt x="5134" y="238959"/>
                  </a:lnTo>
                  <a:lnTo>
                    <a:pt x="19760" y="279873"/>
                  </a:lnTo>
                  <a:lnTo>
                    <a:pt x="42709" y="315965"/>
                  </a:lnTo>
                  <a:lnTo>
                    <a:pt x="72814" y="346068"/>
                  </a:lnTo>
                  <a:lnTo>
                    <a:pt x="108908" y="369015"/>
                  </a:lnTo>
                  <a:lnTo>
                    <a:pt x="149823" y="383639"/>
                  </a:lnTo>
                  <a:lnTo>
                    <a:pt x="194391" y="388773"/>
                  </a:lnTo>
                  <a:lnTo>
                    <a:pt x="238960" y="383639"/>
                  </a:lnTo>
                  <a:lnTo>
                    <a:pt x="279875" y="369015"/>
                  </a:lnTo>
                  <a:lnTo>
                    <a:pt x="288637" y="363444"/>
                  </a:lnTo>
                  <a:lnTo>
                    <a:pt x="183292" y="363444"/>
                  </a:lnTo>
                  <a:lnTo>
                    <a:pt x="162581" y="354079"/>
                  </a:lnTo>
                  <a:lnTo>
                    <a:pt x="129776" y="354052"/>
                  </a:lnTo>
                  <a:lnTo>
                    <a:pt x="112303" y="345815"/>
                  </a:lnTo>
                  <a:lnTo>
                    <a:pt x="95909" y="335686"/>
                  </a:lnTo>
                  <a:lnTo>
                    <a:pt x="80750" y="323789"/>
                  </a:lnTo>
                  <a:lnTo>
                    <a:pt x="66982" y="310252"/>
                  </a:lnTo>
                  <a:lnTo>
                    <a:pt x="74566" y="307939"/>
                  </a:lnTo>
                  <a:lnTo>
                    <a:pt x="82424" y="305773"/>
                  </a:lnTo>
                  <a:lnTo>
                    <a:pt x="90544" y="303752"/>
                  </a:lnTo>
                  <a:lnTo>
                    <a:pt x="98918" y="301875"/>
                  </a:lnTo>
                  <a:lnTo>
                    <a:pt x="123212" y="301875"/>
                  </a:lnTo>
                  <a:lnTo>
                    <a:pt x="121190" y="297823"/>
                  </a:lnTo>
                  <a:lnTo>
                    <a:pt x="135992" y="295816"/>
                  </a:lnTo>
                  <a:lnTo>
                    <a:pt x="151310" y="294256"/>
                  </a:lnTo>
                  <a:lnTo>
                    <a:pt x="167094" y="293165"/>
                  </a:lnTo>
                  <a:lnTo>
                    <a:pt x="183292" y="292567"/>
                  </a:lnTo>
                  <a:lnTo>
                    <a:pt x="360952" y="292567"/>
                  </a:lnTo>
                  <a:lnTo>
                    <a:pt x="361431" y="291813"/>
                  </a:lnTo>
                  <a:lnTo>
                    <a:pt x="52375" y="291813"/>
                  </a:lnTo>
                  <a:lnTo>
                    <a:pt x="40776" y="272287"/>
                  </a:lnTo>
                  <a:lnTo>
                    <a:pt x="31811" y="251299"/>
                  </a:lnTo>
                  <a:lnTo>
                    <a:pt x="25651" y="228943"/>
                  </a:lnTo>
                  <a:lnTo>
                    <a:pt x="22533" y="205470"/>
                  </a:lnTo>
                  <a:lnTo>
                    <a:pt x="387507" y="205470"/>
                  </a:lnTo>
                  <a:lnTo>
                    <a:pt x="388783" y="194391"/>
                  </a:lnTo>
                  <a:lnTo>
                    <a:pt x="387506" y="183303"/>
                  </a:lnTo>
                  <a:lnTo>
                    <a:pt x="22533" y="183303"/>
                  </a:lnTo>
                  <a:lnTo>
                    <a:pt x="25651" y="159842"/>
                  </a:lnTo>
                  <a:lnTo>
                    <a:pt x="31811" y="137481"/>
                  </a:lnTo>
                  <a:lnTo>
                    <a:pt x="40793" y="116445"/>
                  </a:lnTo>
                  <a:lnTo>
                    <a:pt x="52375" y="96960"/>
                  </a:lnTo>
                  <a:lnTo>
                    <a:pt x="361429" y="96960"/>
                  </a:lnTo>
                  <a:lnTo>
                    <a:pt x="360950" y="96206"/>
                  </a:lnTo>
                  <a:lnTo>
                    <a:pt x="183292" y="96206"/>
                  </a:lnTo>
                  <a:lnTo>
                    <a:pt x="167094" y="95607"/>
                  </a:lnTo>
                  <a:lnTo>
                    <a:pt x="151310" y="94515"/>
                  </a:lnTo>
                  <a:lnTo>
                    <a:pt x="135992" y="92952"/>
                  </a:lnTo>
                  <a:lnTo>
                    <a:pt x="121190" y="90939"/>
                  </a:lnTo>
                  <a:lnTo>
                    <a:pt x="123208" y="86897"/>
                  </a:lnTo>
                  <a:lnTo>
                    <a:pt x="98918" y="86897"/>
                  </a:lnTo>
                  <a:lnTo>
                    <a:pt x="90544" y="85026"/>
                  </a:lnTo>
                  <a:lnTo>
                    <a:pt x="82424" y="83010"/>
                  </a:lnTo>
                  <a:lnTo>
                    <a:pt x="74566" y="80848"/>
                  </a:lnTo>
                  <a:lnTo>
                    <a:pt x="66982" y="78542"/>
                  </a:lnTo>
                  <a:lnTo>
                    <a:pt x="80750" y="65005"/>
                  </a:lnTo>
                  <a:lnTo>
                    <a:pt x="95909" y="53108"/>
                  </a:lnTo>
                  <a:lnTo>
                    <a:pt x="112303" y="42970"/>
                  </a:lnTo>
                  <a:lnTo>
                    <a:pt x="129776" y="34710"/>
                  </a:lnTo>
                  <a:lnTo>
                    <a:pt x="162581" y="34707"/>
                  </a:lnTo>
                  <a:lnTo>
                    <a:pt x="183292" y="25339"/>
                  </a:lnTo>
                  <a:lnTo>
                    <a:pt x="288653" y="25339"/>
                  </a:lnTo>
                  <a:lnTo>
                    <a:pt x="279875" y="19758"/>
                  </a:lnTo>
                  <a:lnTo>
                    <a:pt x="238960" y="5134"/>
                  </a:lnTo>
                  <a:lnTo>
                    <a:pt x="194391" y="0"/>
                  </a:lnTo>
                  <a:close/>
                </a:path>
                <a:path w="389254" h="389254" extrusionOk="0">
                  <a:moveTo>
                    <a:pt x="205491" y="292567"/>
                  </a:moveTo>
                  <a:lnTo>
                    <a:pt x="183292" y="292567"/>
                  </a:lnTo>
                  <a:lnTo>
                    <a:pt x="183292" y="363444"/>
                  </a:lnTo>
                  <a:lnTo>
                    <a:pt x="205491" y="363444"/>
                  </a:lnTo>
                  <a:lnTo>
                    <a:pt x="205491" y="292567"/>
                  </a:lnTo>
                  <a:close/>
                </a:path>
                <a:path w="389254" h="389254" extrusionOk="0">
                  <a:moveTo>
                    <a:pt x="360952" y="292567"/>
                  </a:moveTo>
                  <a:lnTo>
                    <a:pt x="205491" y="292567"/>
                  </a:lnTo>
                  <a:lnTo>
                    <a:pt x="221688" y="293165"/>
                  </a:lnTo>
                  <a:lnTo>
                    <a:pt x="237469" y="294256"/>
                  </a:lnTo>
                  <a:lnTo>
                    <a:pt x="252786" y="295816"/>
                  </a:lnTo>
                  <a:lnTo>
                    <a:pt x="267593" y="297823"/>
                  </a:lnTo>
                  <a:lnTo>
                    <a:pt x="257307" y="318432"/>
                  </a:lnTo>
                  <a:lnTo>
                    <a:pt x="243492" y="338129"/>
                  </a:lnTo>
                  <a:lnTo>
                    <a:pt x="226202" y="354079"/>
                  </a:lnTo>
                  <a:lnTo>
                    <a:pt x="205491" y="363444"/>
                  </a:lnTo>
                  <a:lnTo>
                    <a:pt x="288637" y="363444"/>
                  </a:lnTo>
                  <a:lnTo>
                    <a:pt x="303411" y="354052"/>
                  </a:lnTo>
                  <a:lnTo>
                    <a:pt x="259007" y="354052"/>
                  </a:lnTo>
                  <a:lnTo>
                    <a:pt x="268414" y="342138"/>
                  </a:lnTo>
                  <a:lnTo>
                    <a:pt x="276659" y="329298"/>
                  </a:lnTo>
                  <a:lnTo>
                    <a:pt x="283792" y="315791"/>
                  </a:lnTo>
                  <a:lnTo>
                    <a:pt x="289865" y="301875"/>
                  </a:lnTo>
                  <a:lnTo>
                    <a:pt x="355033" y="301875"/>
                  </a:lnTo>
                  <a:lnTo>
                    <a:pt x="360952" y="292567"/>
                  </a:lnTo>
                  <a:close/>
                </a:path>
                <a:path w="389254" h="389254" extrusionOk="0">
                  <a:moveTo>
                    <a:pt x="123212" y="301875"/>
                  </a:moveTo>
                  <a:lnTo>
                    <a:pt x="98918" y="301875"/>
                  </a:lnTo>
                  <a:lnTo>
                    <a:pt x="104991" y="315791"/>
                  </a:lnTo>
                  <a:lnTo>
                    <a:pt x="112124" y="329298"/>
                  </a:lnTo>
                  <a:lnTo>
                    <a:pt x="120369" y="342138"/>
                  </a:lnTo>
                  <a:lnTo>
                    <a:pt x="129776" y="354052"/>
                  </a:lnTo>
                  <a:lnTo>
                    <a:pt x="162551" y="354052"/>
                  </a:lnTo>
                  <a:lnTo>
                    <a:pt x="145291" y="338129"/>
                  </a:lnTo>
                  <a:lnTo>
                    <a:pt x="131476" y="318432"/>
                  </a:lnTo>
                  <a:lnTo>
                    <a:pt x="123212" y="301875"/>
                  </a:lnTo>
                  <a:close/>
                </a:path>
                <a:path w="389254" h="389254" extrusionOk="0">
                  <a:moveTo>
                    <a:pt x="355033" y="301875"/>
                  </a:moveTo>
                  <a:lnTo>
                    <a:pt x="289865" y="301875"/>
                  </a:lnTo>
                  <a:lnTo>
                    <a:pt x="298239" y="303752"/>
                  </a:lnTo>
                  <a:lnTo>
                    <a:pt x="306359" y="305773"/>
                  </a:lnTo>
                  <a:lnTo>
                    <a:pt x="314217" y="307939"/>
                  </a:lnTo>
                  <a:lnTo>
                    <a:pt x="321801" y="310252"/>
                  </a:lnTo>
                  <a:lnTo>
                    <a:pt x="308032" y="323789"/>
                  </a:lnTo>
                  <a:lnTo>
                    <a:pt x="292870" y="335686"/>
                  </a:lnTo>
                  <a:lnTo>
                    <a:pt x="276476" y="345815"/>
                  </a:lnTo>
                  <a:lnTo>
                    <a:pt x="259007" y="354052"/>
                  </a:lnTo>
                  <a:lnTo>
                    <a:pt x="303411" y="354052"/>
                  </a:lnTo>
                  <a:lnTo>
                    <a:pt x="315969" y="346068"/>
                  </a:lnTo>
                  <a:lnTo>
                    <a:pt x="346074" y="315965"/>
                  </a:lnTo>
                  <a:lnTo>
                    <a:pt x="355033" y="301875"/>
                  </a:lnTo>
                  <a:close/>
                </a:path>
                <a:path w="389254" h="389254" extrusionOk="0">
                  <a:moveTo>
                    <a:pt x="102007" y="205470"/>
                  </a:moveTo>
                  <a:lnTo>
                    <a:pt x="79819" y="205470"/>
                  </a:lnTo>
                  <a:lnTo>
                    <a:pt x="81097" y="225414"/>
                  </a:lnTo>
                  <a:lnTo>
                    <a:pt x="83538" y="244695"/>
                  </a:lnTo>
                  <a:lnTo>
                    <a:pt x="87080" y="263201"/>
                  </a:lnTo>
                  <a:lnTo>
                    <a:pt x="91662" y="280818"/>
                  </a:lnTo>
                  <a:lnTo>
                    <a:pt x="81282" y="283241"/>
                  </a:lnTo>
                  <a:lnTo>
                    <a:pt x="71264" y="285887"/>
                  </a:lnTo>
                  <a:lnTo>
                    <a:pt x="61623" y="288747"/>
                  </a:lnTo>
                  <a:lnTo>
                    <a:pt x="52375" y="291813"/>
                  </a:lnTo>
                  <a:lnTo>
                    <a:pt x="336408" y="291813"/>
                  </a:lnTo>
                  <a:lnTo>
                    <a:pt x="327158" y="288747"/>
                  </a:lnTo>
                  <a:lnTo>
                    <a:pt x="317515" y="285887"/>
                  </a:lnTo>
                  <a:lnTo>
                    <a:pt x="307496" y="283241"/>
                  </a:lnTo>
                  <a:lnTo>
                    <a:pt x="297121" y="280818"/>
                  </a:lnTo>
                  <a:lnTo>
                    <a:pt x="298204" y="276651"/>
                  </a:lnTo>
                  <a:lnTo>
                    <a:pt x="113514" y="276651"/>
                  </a:lnTo>
                  <a:lnTo>
                    <a:pt x="109089" y="260125"/>
                  </a:lnTo>
                  <a:lnTo>
                    <a:pt x="105656" y="242678"/>
                  </a:lnTo>
                  <a:lnTo>
                    <a:pt x="103275" y="224422"/>
                  </a:lnTo>
                  <a:lnTo>
                    <a:pt x="102007" y="205470"/>
                  </a:lnTo>
                  <a:close/>
                </a:path>
                <a:path w="389254" h="389254" extrusionOk="0">
                  <a:moveTo>
                    <a:pt x="387507" y="205470"/>
                  </a:moveTo>
                  <a:lnTo>
                    <a:pt x="366250" y="205470"/>
                  </a:lnTo>
                  <a:lnTo>
                    <a:pt x="363132" y="228943"/>
                  </a:lnTo>
                  <a:lnTo>
                    <a:pt x="356972" y="251299"/>
                  </a:lnTo>
                  <a:lnTo>
                    <a:pt x="347990" y="272327"/>
                  </a:lnTo>
                  <a:lnTo>
                    <a:pt x="336408" y="291813"/>
                  </a:lnTo>
                  <a:lnTo>
                    <a:pt x="361431" y="291813"/>
                  </a:lnTo>
                  <a:lnTo>
                    <a:pt x="369023" y="279873"/>
                  </a:lnTo>
                  <a:lnTo>
                    <a:pt x="383649" y="238959"/>
                  </a:lnTo>
                  <a:lnTo>
                    <a:pt x="387507" y="205470"/>
                  </a:lnTo>
                  <a:close/>
                </a:path>
                <a:path w="389254" h="389254" extrusionOk="0">
                  <a:moveTo>
                    <a:pt x="205491" y="205470"/>
                  </a:moveTo>
                  <a:lnTo>
                    <a:pt x="183292" y="205470"/>
                  </a:lnTo>
                  <a:lnTo>
                    <a:pt x="183292" y="270389"/>
                  </a:lnTo>
                  <a:lnTo>
                    <a:pt x="165784" y="271041"/>
                  </a:lnTo>
                  <a:lnTo>
                    <a:pt x="148293" y="272287"/>
                  </a:lnTo>
                  <a:lnTo>
                    <a:pt x="130858" y="274150"/>
                  </a:lnTo>
                  <a:lnTo>
                    <a:pt x="113514" y="276651"/>
                  </a:lnTo>
                  <a:lnTo>
                    <a:pt x="275258" y="276651"/>
                  </a:lnTo>
                  <a:lnTo>
                    <a:pt x="257919" y="274150"/>
                  </a:lnTo>
                  <a:lnTo>
                    <a:pt x="240484" y="272287"/>
                  </a:lnTo>
                  <a:lnTo>
                    <a:pt x="222994" y="271041"/>
                  </a:lnTo>
                  <a:lnTo>
                    <a:pt x="205491" y="270389"/>
                  </a:lnTo>
                  <a:lnTo>
                    <a:pt x="205491" y="205470"/>
                  </a:lnTo>
                  <a:close/>
                </a:path>
                <a:path w="389254" h="389254" extrusionOk="0">
                  <a:moveTo>
                    <a:pt x="308953" y="205470"/>
                  </a:moveTo>
                  <a:lnTo>
                    <a:pt x="286776" y="205470"/>
                  </a:lnTo>
                  <a:lnTo>
                    <a:pt x="285508" y="224422"/>
                  </a:lnTo>
                  <a:lnTo>
                    <a:pt x="283126" y="242678"/>
                  </a:lnTo>
                  <a:lnTo>
                    <a:pt x="279689" y="260125"/>
                  </a:lnTo>
                  <a:lnTo>
                    <a:pt x="275258" y="276651"/>
                  </a:lnTo>
                  <a:lnTo>
                    <a:pt x="298204" y="276651"/>
                  </a:lnTo>
                  <a:lnTo>
                    <a:pt x="301699" y="263201"/>
                  </a:lnTo>
                  <a:lnTo>
                    <a:pt x="305240" y="244695"/>
                  </a:lnTo>
                  <a:lnTo>
                    <a:pt x="307680" y="225414"/>
                  </a:lnTo>
                  <a:lnTo>
                    <a:pt x="308953" y="205470"/>
                  </a:lnTo>
                  <a:close/>
                </a:path>
                <a:path w="389254" h="389254" extrusionOk="0">
                  <a:moveTo>
                    <a:pt x="336408" y="96960"/>
                  </a:moveTo>
                  <a:lnTo>
                    <a:pt x="52375" y="96960"/>
                  </a:lnTo>
                  <a:lnTo>
                    <a:pt x="61623" y="100028"/>
                  </a:lnTo>
                  <a:lnTo>
                    <a:pt x="71264" y="102893"/>
                  </a:lnTo>
                  <a:lnTo>
                    <a:pt x="81282" y="105540"/>
                  </a:lnTo>
                  <a:lnTo>
                    <a:pt x="91662" y="107954"/>
                  </a:lnTo>
                  <a:lnTo>
                    <a:pt x="87080" y="125582"/>
                  </a:lnTo>
                  <a:lnTo>
                    <a:pt x="83538" y="144089"/>
                  </a:lnTo>
                  <a:lnTo>
                    <a:pt x="81097" y="163366"/>
                  </a:lnTo>
                  <a:lnTo>
                    <a:pt x="79819" y="183303"/>
                  </a:lnTo>
                  <a:lnTo>
                    <a:pt x="102007" y="183303"/>
                  </a:lnTo>
                  <a:lnTo>
                    <a:pt x="103275" y="164356"/>
                  </a:lnTo>
                  <a:lnTo>
                    <a:pt x="105656" y="146104"/>
                  </a:lnTo>
                  <a:lnTo>
                    <a:pt x="109089" y="128658"/>
                  </a:lnTo>
                  <a:lnTo>
                    <a:pt x="113514" y="112132"/>
                  </a:lnTo>
                  <a:lnTo>
                    <a:pt x="298206" y="112132"/>
                  </a:lnTo>
                  <a:lnTo>
                    <a:pt x="297121" y="107954"/>
                  </a:lnTo>
                  <a:lnTo>
                    <a:pt x="307496" y="105540"/>
                  </a:lnTo>
                  <a:lnTo>
                    <a:pt x="317515" y="102893"/>
                  </a:lnTo>
                  <a:lnTo>
                    <a:pt x="327158" y="100028"/>
                  </a:lnTo>
                  <a:lnTo>
                    <a:pt x="336408" y="96960"/>
                  </a:lnTo>
                  <a:close/>
                </a:path>
                <a:path w="389254" h="389254" extrusionOk="0">
                  <a:moveTo>
                    <a:pt x="275258" y="112132"/>
                  </a:moveTo>
                  <a:lnTo>
                    <a:pt x="113514" y="112132"/>
                  </a:lnTo>
                  <a:lnTo>
                    <a:pt x="130858" y="114631"/>
                  </a:lnTo>
                  <a:lnTo>
                    <a:pt x="148293" y="116491"/>
                  </a:lnTo>
                  <a:lnTo>
                    <a:pt x="165784" y="117733"/>
                  </a:lnTo>
                  <a:lnTo>
                    <a:pt x="183292" y="118383"/>
                  </a:lnTo>
                  <a:lnTo>
                    <a:pt x="183292" y="183303"/>
                  </a:lnTo>
                  <a:lnTo>
                    <a:pt x="205491" y="183303"/>
                  </a:lnTo>
                  <a:lnTo>
                    <a:pt x="205491" y="118383"/>
                  </a:lnTo>
                  <a:lnTo>
                    <a:pt x="222994" y="117733"/>
                  </a:lnTo>
                  <a:lnTo>
                    <a:pt x="240484" y="116491"/>
                  </a:lnTo>
                  <a:lnTo>
                    <a:pt x="257919" y="114631"/>
                  </a:lnTo>
                  <a:lnTo>
                    <a:pt x="275258" y="112132"/>
                  </a:lnTo>
                  <a:close/>
                </a:path>
                <a:path w="389254" h="389254" extrusionOk="0">
                  <a:moveTo>
                    <a:pt x="298206" y="112132"/>
                  </a:moveTo>
                  <a:lnTo>
                    <a:pt x="275258" y="112132"/>
                  </a:lnTo>
                  <a:lnTo>
                    <a:pt x="279689" y="128658"/>
                  </a:lnTo>
                  <a:lnTo>
                    <a:pt x="283126" y="146104"/>
                  </a:lnTo>
                  <a:lnTo>
                    <a:pt x="285508" y="164356"/>
                  </a:lnTo>
                  <a:lnTo>
                    <a:pt x="286776" y="183303"/>
                  </a:lnTo>
                  <a:lnTo>
                    <a:pt x="308953" y="183303"/>
                  </a:lnTo>
                  <a:lnTo>
                    <a:pt x="307680" y="163366"/>
                  </a:lnTo>
                  <a:lnTo>
                    <a:pt x="305240" y="144089"/>
                  </a:lnTo>
                  <a:lnTo>
                    <a:pt x="301699" y="125582"/>
                  </a:lnTo>
                  <a:lnTo>
                    <a:pt x="298206" y="112132"/>
                  </a:lnTo>
                  <a:close/>
                </a:path>
                <a:path w="389254" h="389254" extrusionOk="0">
                  <a:moveTo>
                    <a:pt x="361429" y="96960"/>
                  </a:moveTo>
                  <a:lnTo>
                    <a:pt x="336408" y="96960"/>
                  </a:lnTo>
                  <a:lnTo>
                    <a:pt x="348009" y="116491"/>
                  </a:lnTo>
                  <a:lnTo>
                    <a:pt x="356972" y="137481"/>
                  </a:lnTo>
                  <a:lnTo>
                    <a:pt x="363132" y="159842"/>
                  </a:lnTo>
                  <a:lnTo>
                    <a:pt x="366250" y="183303"/>
                  </a:lnTo>
                  <a:lnTo>
                    <a:pt x="387506" y="183303"/>
                  </a:lnTo>
                  <a:lnTo>
                    <a:pt x="383649" y="149820"/>
                  </a:lnTo>
                  <a:lnTo>
                    <a:pt x="369023" y="108904"/>
                  </a:lnTo>
                  <a:lnTo>
                    <a:pt x="361429" y="96960"/>
                  </a:lnTo>
                  <a:close/>
                </a:path>
                <a:path w="389254" h="389254" extrusionOk="0">
                  <a:moveTo>
                    <a:pt x="205491" y="25339"/>
                  </a:moveTo>
                  <a:lnTo>
                    <a:pt x="183292" y="25339"/>
                  </a:lnTo>
                  <a:lnTo>
                    <a:pt x="183292" y="96206"/>
                  </a:lnTo>
                  <a:lnTo>
                    <a:pt x="205491" y="96206"/>
                  </a:lnTo>
                  <a:lnTo>
                    <a:pt x="205491" y="25339"/>
                  </a:lnTo>
                  <a:close/>
                </a:path>
                <a:path w="389254" h="389254" extrusionOk="0">
                  <a:moveTo>
                    <a:pt x="288653" y="25339"/>
                  </a:moveTo>
                  <a:lnTo>
                    <a:pt x="205491" y="25339"/>
                  </a:lnTo>
                  <a:lnTo>
                    <a:pt x="226206" y="34710"/>
                  </a:lnTo>
                  <a:lnTo>
                    <a:pt x="243492" y="50651"/>
                  </a:lnTo>
                  <a:lnTo>
                    <a:pt x="257307" y="70339"/>
                  </a:lnTo>
                  <a:lnTo>
                    <a:pt x="267593" y="90939"/>
                  </a:lnTo>
                  <a:lnTo>
                    <a:pt x="252786" y="92952"/>
                  </a:lnTo>
                  <a:lnTo>
                    <a:pt x="237469" y="94515"/>
                  </a:lnTo>
                  <a:lnTo>
                    <a:pt x="221688" y="95607"/>
                  </a:lnTo>
                  <a:lnTo>
                    <a:pt x="205491" y="96206"/>
                  </a:lnTo>
                  <a:lnTo>
                    <a:pt x="360950" y="96206"/>
                  </a:lnTo>
                  <a:lnTo>
                    <a:pt x="355031" y="86897"/>
                  </a:lnTo>
                  <a:lnTo>
                    <a:pt x="289865" y="86897"/>
                  </a:lnTo>
                  <a:lnTo>
                    <a:pt x="283792" y="72981"/>
                  </a:lnTo>
                  <a:lnTo>
                    <a:pt x="276659" y="59473"/>
                  </a:lnTo>
                  <a:lnTo>
                    <a:pt x="268414" y="46630"/>
                  </a:lnTo>
                  <a:lnTo>
                    <a:pt x="259007" y="34710"/>
                  </a:lnTo>
                  <a:lnTo>
                    <a:pt x="303393" y="34710"/>
                  </a:lnTo>
                  <a:lnTo>
                    <a:pt x="288653" y="25339"/>
                  </a:lnTo>
                  <a:close/>
                </a:path>
                <a:path w="389254" h="389254" extrusionOk="0">
                  <a:moveTo>
                    <a:pt x="162577" y="34710"/>
                  </a:moveTo>
                  <a:lnTo>
                    <a:pt x="129776" y="34710"/>
                  </a:lnTo>
                  <a:lnTo>
                    <a:pt x="120369" y="46630"/>
                  </a:lnTo>
                  <a:lnTo>
                    <a:pt x="112124" y="59473"/>
                  </a:lnTo>
                  <a:lnTo>
                    <a:pt x="104991" y="72981"/>
                  </a:lnTo>
                  <a:lnTo>
                    <a:pt x="98918" y="86897"/>
                  </a:lnTo>
                  <a:lnTo>
                    <a:pt x="123208" y="86897"/>
                  </a:lnTo>
                  <a:lnTo>
                    <a:pt x="131476" y="70339"/>
                  </a:lnTo>
                  <a:lnTo>
                    <a:pt x="145291" y="50651"/>
                  </a:lnTo>
                  <a:lnTo>
                    <a:pt x="162577" y="34710"/>
                  </a:lnTo>
                  <a:close/>
                </a:path>
                <a:path w="389254" h="389254" extrusionOk="0">
                  <a:moveTo>
                    <a:pt x="303393" y="34710"/>
                  </a:moveTo>
                  <a:lnTo>
                    <a:pt x="259007" y="34710"/>
                  </a:lnTo>
                  <a:lnTo>
                    <a:pt x="276476" y="42970"/>
                  </a:lnTo>
                  <a:lnTo>
                    <a:pt x="292870" y="53108"/>
                  </a:lnTo>
                  <a:lnTo>
                    <a:pt x="308032" y="65005"/>
                  </a:lnTo>
                  <a:lnTo>
                    <a:pt x="321801" y="78542"/>
                  </a:lnTo>
                  <a:lnTo>
                    <a:pt x="314217" y="80848"/>
                  </a:lnTo>
                  <a:lnTo>
                    <a:pt x="306359" y="83010"/>
                  </a:lnTo>
                  <a:lnTo>
                    <a:pt x="298239" y="85026"/>
                  </a:lnTo>
                  <a:lnTo>
                    <a:pt x="289865" y="86897"/>
                  </a:lnTo>
                  <a:lnTo>
                    <a:pt x="355031" y="86897"/>
                  </a:lnTo>
                  <a:lnTo>
                    <a:pt x="346074" y="72810"/>
                  </a:lnTo>
                  <a:lnTo>
                    <a:pt x="315969" y="42706"/>
                  </a:lnTo>
                  <a:lnTo>
                    <a:pt x="303393" y="34710"/>
                  </a:lnTo>
                  <a:close/>
                </a:path>
              </a:pathLst>
            </a:custGeom>
            <a:solidFill>
              <a:srgbClr val="F4F3F1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37"/>
            <p:cNvSpPr/>
            <p:nvPr userDrawn="1"/>
          </p:nvSpPr>
          <p:spPr bwMode="auto">
            <a:xfrm>
              <a:off x="1506856" y="4791001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79" h="576579" extrusionOk="0">
                  <a:moveTo>
                    <a:pt x="0" y="288022"/>
                  </a:moveTo>
                  <a:lnTo>
                    <a:pt x="3769" y="241305"/>
                  </a:lnTo>
                  <a:lnTo>
                    <a:pt x="14683" y="196988"/>
                  </a:lnTo>
                  <a:lnTo>
                    <a:pt x="32147" y="155662"/>
                  </a:lnTo>
                  <a:lnTo>
                    <a:pt x="55570" y="117923"/>
                  </a:lnTo>
                  <a:lnTo>
                    <a:pt x="84358" y="84362"/>
                  </a:lnTo>
                  <a:lnTo>
                    <a:pt x="117918" y="55573"/>
                  </a:lnTo>
                  <a:lnTo>
                    <a:pt x="155658" y="32149"/>
                  </a:lnTo>
                  <a:lnTo>
                    <a:pt x="196983" y="14684"/>
                  </a:lnTo>
                  <a:lnTo>
                    <a:pt x="241303" y="3769"/>
                  </a:lnTo>
                  <a:lnTo>
                    <a:pt x="288022" y="0"/>
                  </a:lnTo>
                  <a:lnTo>
                    <a:pt x="334742" y="3769"/>
                  </a:lnTo>
                  <a:lnTo>
                    <a:pt x="379062" y="14684"/>
                  </a:lnTo>
                  <a:lnTo>
                    <a:pt x="420389" y="32149"/>
                  </a:lnTo>
                  <a:lnTo>
                    <a:pt x="458130" y="55573"/>
                  </a:lnTo>
                  <a:lnTo>
                    <a:pt x="491691" y="84362"/>
                  </a:lnTo>
                  <a:lnTo>
                    <a:pt x="520481" y="117923"/>
                  </a:lnTo>
                  <a:lnTo>
                    <a:pt x="543905" y="155662"/>
                  </a:lnTo>
                  <a:lnTo>
                    <a:pt x="561371" y="196988"/>
                  </a:lnTo>
                  <a:lnTo>
                    <a:pt x="572285" y="241305"/>
                  </a:lnTo>
                  <a:lnTo>
                    <a:pt x="576055" y="288022"/>
                  </a:lnTo>
                  <a:lnTo>
                    <a:pt x="572285" y="334742"/>
                  </a:lnTo>
                  <a:lnTo>
                    <a:pt x="561371" y="379062"/>
                  </a:lnTo>
                  <a:lnTo>
                    <a:pt x="543905" y="420389"/>
                  </a:lnTo>
                  <a:lnTo>
                    <a:pt x="520481" y="458130"/>
                  </a:lnTo>
                  <a:lnTo>
                    <a:pt x="491691" y="491691"/>
                  </a:lnTo>
                  <a:lnTo>
                    <a:pt x="458130" y="520481"/>
                  </a:lnTo>
                  <a:lnTo>
                    <a:pt x="420389" y="543905"/>
                  </a:lnTo>
                  <a:lnTo>
                    <a:pt x="379062" y="561371"/>
                  </a:lnTo>
                  <a:lnTo>
                    <a:pt x="334742" y="572285"/>
                  </a:lnTo>
                  <a:lnTo>
                    <a:pt x="288022" y="576055"/>
                  </a:lnTo>
                  <a:lnTo>
                    <a:pt x="241303" y="572285"/>
                  </a:lnTo>
                  <a:lnTo>
                    <a:pt x="196983" y="561371"/>
                  </a:lnTo>
                  <a:lnTo>
                    <a:pt x="155658" y="543905"/>
                  </a:lnTo>
                  <a:lnTo>
                    <a:pt x="117918" y="520481"/>
                  </a:lnTo>
                  <a:lnTo>
                    <a:pt x="84358" y="491691"/>
                  </a:lnTo>
                  <a:lnTo>
                    <a:pt x="55570" y="458130"/>
                  </a:lnTo>
                  <a:lnTo>
                    <a:pt x="32147" y="420389"/>
                  </a:lnTo>
                  <a:lnTo>
                    <a:pt x="14683" y="379062"/>
                  </a:lnTo>
                  <a:lnTo>
                    <a:pt x="3769" y="334742"/>
                  </a:lnTo>
                  <a:lnTo>
                    <a:pt x="0" y="288022"/>
                  </a:lnTo>
                  <a:close/>
                </a:path>
              </a:pathLst>
            </a:custGeom>
            <a:grpFill/>
            <a:ln w="10470">
              <a:solidFill>
                <a:srgbClr val="F4F3F1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6" name="Группа 35"/>
          <p:cNvGrpSpPr/>
          <p:nvPr userDrawn="1"/>
        </p:nvGrpSpPr>
        <p:grpSpPr bwMode="auto">
          <a:xfrm>
            <a:off x="4614424" y="3520962"/>
            <a:ext cx="385410" cy="369505"/>
            <a:chOff x="1506856" y="3733440"/>
            <a:chExt cx="576580" cy="576580"/>
          </a:xfrm>
        </p:grpSpPr>
        <p:sp>
          <p:nvSpPr>
            <p:cNvPr id="17" name="object 38"/>
            <p:cNvSpPr/>
            <p:nvPr userDrawn="1"/>
          </p:nvSpPr>
          <p:spPr bwMode="auto">
            <a:xfrm>
              <a:off x="1506856" y="3733440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79" h="576579" extrusionOk="0">
                  <a:moveTo>
                    <a:pt x="0" y="288022"/>
                  </a:moveTo>
                  <a:lnTo>
                    <a:pt x="3769" y="241305"/>
                  </a:lnTo>
                  <a:lnTo>
                    <a:pt x="14683" y="196988"/>
                  </a:lnTo>
                  <a:lnTo>
                    <a:pt x="32147" y="155662"/>
                  </a:lnTo>
                  <a:lnTo>
                    <a:pt x="55570" y="117923"/>
                  </a:lnTo>
                  <a:lnTo>
                    <a:pt x="84358" y="84362"/>
                  </a:lnTo>
                  <a:lnTo>
                    <a:pt x="117918" y="55573"/>
                  </a:lnTo>
                  <a:lnTo>
                    <a:pt x="155658" y="32149"/>
                  </a:lnTo>
                  <a:lnTo>
                    <a:pt x="196983" y="14684"/>
                  </a:lnTo>
                  <a:lnTo>
                    <a:pt x="241303" y="3769"/>
                  </a:lnTo>
                  <a:lnTo>
                    <a:pt x="288022" y="0"/>
                  </a:lnTo>
                  <a:lnTo>
                    <a:pt x="334742" y="3769"/>
                  </a:lnTo>
                  <a:lnTo>
                    <a:pt x="379062" y="14684"/>
                  </a:lnTo>
                  <a:lnTo>
                    <a:pt x="420389" y="32149"/>
                  </a:lnTo>
                  <a:lnTo>
                    <a:pt x="458130" y="55573"/>
                  </a:lnTo>
                  <a:lnTo>
                    <a:pt x="491691" y="84362"/>
                  </a:lnTo>
                  <a:lnTo>
                    <a:pt x="520481" y="117923"/>
                  </a:lnTo>
                  <a:lnTo>
                    <a:pt x="543905" y="155662"/>
                  </a:lnTo>
                  <a:lnTo>
                    <a:pt x="561371" y="196988"/>
                  </a:lnTo>
                  <a:lnTo>
                    <a:pt x="572285" y="241305"/>
                  </a:lnTo>
                  <a:lnTo>
                    <a:pt x="576055" y="288022"/>
                  </a:lnTo>
                  <a:lnTo>
                    <a:pt x="572285" y="334742"/>
                  </a:lnTo>
                  <a:lnTo>
                    <a:pt x="561371" y="379062"/>
                  </a:lnTo>
                  <a:lnTo>
                    <a:pt x="543905" y="420389"/>
                  </a:lnTo>
                  <a:lnTo>
                    <a:pt x="520481" y="458130"/>
                  </a:lnTo>
                  <a:lnTo>
                    <a:pt x="491691" y="491691"/>
                  </a:lnTo>
                  <a:lnTo>
                    <a:pt x="458130" y="520481"/>
                  </a:lnTo>
                  <a:lnTo>
                    <a:pt x="420389" y="543905"/>
                  </a:lnTo>
                  <a:lnTo>
                    <a:pt x="379062" y="561371"/>
                  </a:lnTo>
                  <a:lnTo>
                    <a:pt x="334742" y="572285"/>
                  </a:lnTo>
                  <a:lnTo>
                    <a:pt x="288022" y="576055"/>
                  </a:lnTo>
                  <a:lnTo>
                    <a:pt x="241303" y="572285"/>
                  </a:lnTo>
                  <a:lnTo>
                    <a:pt x="196983" y="561371"/>
                  </a:lnTo>
                  <a:lnTo>
                    <a:pt x="155658" y="543905"/>
                  </a:lnTo>
                  <a:lnTo>
                    <a:pt x="117918" y="520481"/>
                  </a:lnTo>
                  <a:lnTo>
                    <a:pt x="84358" y="491691"/>
                  </a:lnTo>
                  <a:lnTo>
                    <a:pt x="55570" y="458130"/>
                  </a:lnTo>
                  <a:lnTo>
                    <a:pt x="32147" y="420389"/>
                  </a:lnTo>
                  <a:lnTo>
                    <a:pt x="14683" y="379062"/>
                  </a:lnTo>
                  <a:lnTo>
                    <a:pt x="3769" y="334742"/>
                  </a:lnTo>
                  <a:lnTo>
                    <a:pt x="0" y="288022"/>
                  </a:lnTo>
                  <a:close/>
                </a:path>
              </a:pathLst>
            </a:custGeom>
            <a:grpFill/>
            <a:ln w="10470">
              <a:solidFill>
                <a:srgbClr val="F4F3F1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39"/>
            <p:cNvSpPr/>
            <p:nvPr userDrawn="1"/>
          </p:nvSpPr>
          <p:spPr bwMode="auto">
            <a:xfrm>
              <a:off x="1604265" y="3886453"/>
              <a:ext cx="381635" cy="270510"/>
            </a:xfrm>
            <a:custGeom>
              <a:avLst/>
              <a:gdLst/>
              <a:ahLst/>
              <a:cxnLst/>
              <a:rect l="l" t="t" r="r" b="b"/>
              <a:pathLst>
                <a:path w="381634" h="270510" extrusionOk="0">
                  <a:moveTo>
                    <a:pt x="377674" y="0"/>
                  </a:moveTo>
                  <a:lnTo>
                    <a:pt x="3560" y="0"/>
                  </a:lnTo>
                  <a:lnTo>
                    <a:pt x="0" y="3549"/>
                  </a:lnTo>
                  <a:lnTo>
                    <a:pt x="0" y="266484"/>
                  </a:lnTo>
                  <a:lnTo>
                    <a:pt x="3560" y="270033"/>
                  </a:lnTo>
                  <a:lnTo>
                    <a:pt x="377674" y="270033"/>
                  </a:lnTo>
                  <a:lnTo>
                    <a:pt x="381234" y="266484"/>
                  </a:lnTo>
                  <a:lnTo>
                    <a:pt x="381234" y="254149"/>
                  </a:lnTo>
                  <a:lnTo>
                    <a:pt x="15884" y="254149"/>
                  </a:lnTo>
                  <a:lnTo>
                    <a:pt x="15884" y="238956"/>
                  </a:lnTo>
                  <a:lnTo>
                    <a:pt x="43057" y="219375"/>
                  </a:lnTo>
                  <a:lnTo>
                    <a:pt x="15884" y="219375"/>
                  </a:lnTo>
                  <a:lnTo>
                    <a:pt x="15884" y="52563"/>
                  </a:lnTo>
                  <a:lnTo>
                    <a:pt x="39108" y="52563"/>
                  </a:lnTo>
                  <a:lnTo>
                    <a:pt x="33310" y="48219"/>
                  </a:lnTo>
                  <a:lnTo>
                    <a:pt x="25340" y="38788"/>
                  </a:lnTo>
                  <a:lnTo>
                    <a:pt x="19658" y="27862"/>
                  </a:lnTo>
                  <a:lnTo>
                    <a:pt x="16502" y="15873"/>
                  </a:lnTo>
                  <a:lnTo>
                    <a:pt x="381234" y="15873"/>
                  </a:lnTo>
                  <a:lnTo>
                    <a:pt x="381234" y="3549"/>
                  </a:lnTo>
                  <a:lnTo>
                    <a:pt x="377674" y="0"/>
                  </a:lnTo>
                  <a:close/>
                </a:path>
                <a:path w="381634" h="270510" extrusionOk="0">
                  <a:moveTo>
                    <a:pt x="253870" y="139032"/>
                  </a:moveTo>
                  <a:lnTo>
                    <a:pt x="226694" y="139032"/>
                  </a:lnTo>
                  <a:lnTo>
                    <a:pt x="365350" y="238956"/>
                  </a:lnTo>
                  <a:lnTo>
                    <a:pt x="365350" y="254149"/>
                  </a:lnTo>
                  <a:lnTo>
                    <a:pt x="381234" y="254149"/>
                  </a:lnTo>
                  <a:lnTo>
                    <a:pt x="381234" y="219375"/>
                  </a:lnTo>
                  <a:lnTo>
                    <a:pt x="365350" y="219375"/>
                  </a:lnTo>
                  <a:lnTo>
                    <a:pt x="253870" y="139032"/>
                  </a:lnTo>
                  <a:close/>
                </a:path>
                <a:path w="381634" h="270510" extrusionOk="0">
                  <a:moveTo>
                    <a:pt x="39108" y="52563"/>
                  </a:moveTo>
                  <a:lnTo>
                    <a:pt x="15884" y="52563"/>
                  </a:lnTo>
                  <a:lnTo>
                    <a:pt x="20116" y="57389"/>
                  </a:lnTo>
                  <a:lnTo>
                    <a:pt x="24768" y="61843"/>
                  </a:lnTo>
                  <a:lnTo>
                    <a:pt x="29837" y="65877"/>
                  </a:lnTo>
                  <a:lnTo>
                    <a:pt x="35318" y="69442"/>
                  </a:lnTo>
                  <a:lnTo>
                    <a:pt x="139524" y="130278"/>
                  </a:lnTo>
                  <a:lnTo>
                    <a:pt x="15884" y="219375"/>
                  </a:lnTo>
                  <a:lnTo>
                    <a:pt x="43057" y="219375"/>
                  </a:lnTo>
                  <a:lnTo>
                    <a:pt x="154539" y="139042"/>
                  </a:lnTo>
                  <a:lnTo>
                    <a:pt x="226694" y="139032"/>
                  </a:lnTo>
                  <a:lnTo>
                    <a:pt x="253870" y="139032"/>
                  </a:lnTo>
                  <a:lnTo>
                    <a:pt x="252272" y="137880"/>
                  </a:lnTo>
                  <a:lnTo>
                    <a:pt x="186308" y="137880"/>
                  </a:lnTo>
                  <a:lnTo>
                    <a:pt x="182151" y="136760"/>
                  </a:lnTo>
                  <a:lnTo>
                    <a:pt x="43328" y="55726"/>
                  </a:lnTo>
                  <a:lnTo>
                    <a:pt x="39108" y="52563"/>
                  </a:lnTo>
                  <a:close/>
                </a:path>
                <a:path w="381634" h="270510" extrusionOk="0">
                  <a:moveTo>
                    <a:pt x="381234" y="52563"/>
                  </a:moveTo>
                  <a:lnTo>
                    <a:pt x="365350" y="52563"/>
                  </a:lnTo>
                  <a:lnTo>
                    <a:pt x="365350" y="219375"/>
                  </a:lnTo>
                  <a:lnTo>
                    <a:pt x="381234" y="219375"/>
                  </a:lnTo>
                  <a:lnTo>
                    <a:pt x="381234" y="52563"/>
                  </a:lnTo>
                  <a:close/>
                </a:path>
                <a:path w="381634" h="270510" extrusionOk="0">
                  <a:moveTo>
                    <a:pt x="226676" y="139042"/>
                  </a:moveTo>
                  <a:lnTo>
                    <a:pt x="154539" y="139042"/>
                  </a:lnTo>
                  <a:lnTo>
                    <a:pt x="176581" y="151901"/>
                  </a:lnTo>
                  <a:lnTo>
                    <a:pt x="183491" y="153775"/>
                  </a:lnTo>
                  <a:lnTo>
                    <a:pt x="197732" y="153775"/>
                  </a:lnTo>
                  <a:lnTo>
                    <a:pt x="204653" y="151901"/>
                  </a:lnTo>
                  <a:lnTo>
                    <a:pt x="226676" y="139042"/>
                  </a:lnTo>
                  <a:close/>
                </a:path>
                <a:path w="381634" h="270510" extrusionOk="0">
                  <a:moveTo>
                    <a:pt x="381234" y="15873"/>
                  </a:moveTo>
                  <a:lnTo>
                    <a:pt x="364721" y="15873"/>
                  </a:lnTo>
                  <a:lnTo>
                    <a:pt x="361569" y="27862"/>
                  </a:lnTo>
                  <a:lnTo>
                    <a:pt x="355888" y="38788"/>
                  </a:lnTo>
                  <a:lnTo>
                    <a:pt x="347919" y="48219"/>
                  </a:lnTo>
                  <a:lnTo>
                    <a:pt x="337905" y="55726"/>
                  </a:lnTo>
                  <a:lnTo>
                    <a:pt x="199072" y="136770"/>
                  </a:lnTo>
                  <a:lnTo>
                    <a:pt x="194926" y="137880"/>
                  </a:lnTo>
                  <a:lnTo>
                    <a:pt x="252272" y="137880"/>
                  </a:lnTo>
                  <a:lnTo>
                    <a:pt x="241709" y="130268"/>
                  </a:lnTo>
                  <a:lnTo>
                    <a:pt x="345916" y="69442"/>
                  </a:lnTo>
                  <a:lnTo>
                    <a:pt x="351392" y="65877"/>
                  </a:lnTo>
                  <a:lnTo>
                    <a:pt x="356461" y="61843"/>
                  </a:lnTo>
                  <a:lnTo>
                    <a:pt x="361116" y="57389"/>
                  </a:lnTo>
                  <a:lnTo>
                    <a:pt x="365350" y="52563"/>
                  </a:lnTo>
                  <a:lnTo>
                    <a:pt x="381234" y="52563"/>
                  </a:lnTo>
                  <a:lnTo>
                    <a:pt x="381234" y="158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grpSp>
        <p:nvGrpSpPr>
          <p:cNvPr id="19" name="Группа 31"/>
          <p:cNvGrpSpPr/>
          <p:nvPr userDrawn="1"/>
        </p:nvGrpSpPr>
        <p:grpSpPr bwMode="auto">
          <a:xfrm>
            <a:off x="4614424" y="2525970"/>
            <a:ext cx="385410" cy="370840"/>
            <a:chOff x="1600490" y="2789228"/>
            <a:chExt cx="385410" cy="370840"/>
          </a:xfrm>
        </p:grpSpPr>
        <p:sp>
          <p:nvSpPr>
            <p:cNvPr id="20" name="object 35"/>
            <p:cNvSpPr/>
            <p:nvPr userDrawn="1"/>
          </p:nvSpPr>
          <p:spPr bwMode="auto">
            <a:xfrm>
              <a:off x="1600490" y="2789228"/>
              <a:ext cx="385410" cy="370840"/>
            </a:xfrm>
            <a:custGeom>
              <a:avLst/>
              <a:gdLst/>
              <a:ahLst/>
              <a:cxnLst/>
              <a:rect l="l" t="t" r="r" b="b"/>
              <a:pathLst>
                <a:path w="576579" h="576579" extrusionOk="0">
                  <a:moveTo>
                    <a:pt x="0" y="288022"/>
                  </a:moveTo>
                  <a:lnTo>
                    <a:pt x="3769" y="241305"/>
                  </a:lnTo>
                  <a:lnTo>
                    <a:pt x="14683" y="196988"/>
                  </a:lnTo>
                  <a:lnTo>
                    <a:pt x="32147" y="155662"/>
                  </a:lnTo>
                  <a:lnTo>
                    <a:pt x="55570" y="117923"/>
                  </a:lnTo>
                  <a:lnTo>
                    <a:pt x="84358" y="84362"/>
                  </a:lnTo>
                  <a:lnTo>
                    <a:pt x="117918" y="55573"/>
                  </a:lnTo>
                  <a:lnTo>
                    <a:pt x="155658" y="32149"/>
                  </a:lnTo>
                  <a:lnTo>
                    <a:pt x="196983" y="14684"/>
                  </a:lnTo>
                  <a:lnTo>
                    <a:pt x="241303" y="3769"/>
                  </a:lnTo>
                  <a:lnTo>
                    <a:pt x="288022" y="0"/>
                  </a:lnTo>
                  <a:lnTo>
                    <a:pt x="334742" y="3769"/>
                  </a:lnTo>
                  <a:lnTo>
                    <a:pt x="379062" y="14684"/>
                  </a:lnTo>
                  <a:lnTo>
                    <a:pt x="420389" y="32149"/>
                  </a:lnTo>
                  <a:lnTo>
                    <a:pt x="458130" y="55573"/>
                  </a:lnTo>
                  <a:lnTo>
                    <a:pt x="491691" y="84362"/>
                  </a:lnTo>
                  <a:lnTo>
                    <a:pt x="520481" y="117923"/>
                  </a:lnTo>
                  <a:lnTo>
                    <a:pt x="543905" y="155662"/>
                  </a:lnTo>
                  <a:lnTo>
                    <a:pt x="561371" y="196988"/>
                  </a:lnTo>
                  <a:lnTo>
                    <a:pt x="572285" y="241305"/>
                  </a:lnTo>
                  <a:lnTo>
                    <a:pt x="576055" y="288022"/>
                  </a:lnTo>
                  <a:lnTo>
                    <a:pt x="572285" y="334742"/>
                  </a:lnTo>
                  <a:lnTo>
                    <a:pt x="561371" y="379062"/>
                  </a:lnTo>
                  <a:lnTo>
                    <a:pt x="543905" y="420389"/>
                  </a:lnTo>
                  <a:lnTo>
                    <a:pt x="520481" y="458130"/>
                  </a:lnTo>
                  <a:lnTo>
                    <a:pt x="491691" y="491691"/>
                  </a:lnTo>
                  <a:lnTo>
                    <a:pt x="458130" y="520481"/>
                  </a:lnTo>
                  <a:lnTo>
                    <a:pt x="420389" y="543905"/>
                  </a:lnTo>
                  <a:lnTo>
                    <a:pt x="379062" y="561371"/>
                  </a:lnTo>
                  <a:lnTo>
                    <a:pt x="334742" y="572285"/>
                  </a:lnTo>
                  <a:lnTo>
                    <a:pt x="288022" y="576055"/>
                  </a:lnTo>
                  <a:lnTo>
                    <a:pt x="241303" y="572285"/>
                  </a:lnTo>
                  <a:lnTo>
                    <a:pt x="196983" y="561371"/>
                  </a:lnTo>
                  <a:lnTo>
                    <a:pt x="155658" y="543905"/>
                  </a:lnTo>
                  <a:lnTo>
                    <a:pt x="117918" y="520481"/>
                  </a:lnTo>
                  <a:lnTo>
                    <a:pt x="84358" y="491691"/>
                  </a:lnTo>
                  <a:lnTo>
                    <a:pt x="55570" y="458130"/>
                  </a:lnTo>
                  <a:lnTo>
                    <a:pt x="32147" y="420389"/>
                  </a:lnTo>
                  <a:lnTo>
                    <a:pt x="14683" y="379062"/>
                  </a:lnTo>
                  <a:lnTo>
                    <a:pt x="3769" y="334742"/>
                  </a:lnTo>
                  <a:lnTo>
                    <a:pt x="0" y="288022"/>
                  </a:lnTo>
                  <a:close/>
                </a:path>
              </a:pathLst>
            </a:custGeom>
            <a:grpFill/>
            <a:ln w="10470">
              <a:solidFill>
                <a:srgbClr val="F4F3F1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1" name="object 40"/>
            <p:cNvSpPr/>
            <p:nvPr userDrawn="1"/>
          </p:nvSpPr>
          <p:spPr bwMode="auto">
            <a:xfrm>
              <a:off x="1675831" y="2873943"/>
              <a:ext cx="234727" cy="227078"/>
            </a:xfrm>
            <a:custGeom>
              <a:avLst/>
              <a:gdLst/>
              <a:ahLst/>
              <a:cxnLst/>
              <a:rect l="l" t="t" r="r" b="b"/>
              <a:pathLst>
                <a:path w="351154" h="353060" extrusionOk="0">
                  <a:moveTo>
                    <a:pt x="105797" y="248222"/>
                  </a:moveTo>
                  <a:lnTo>
                    <a:pt x="83174" y="294804"/>
                  </a:lnTo>
                  <a:lnTo>
                    <a:pt x="48505" y="325150"/>
                  </a:lnTo>
                  <a:lnTo>
                    <a:pt x="38522" y="330523"/>
                  </a:lnTo>
                  <a:lnTo>
                    <a:pt x="45286" y="337298"/>
                  </a:lnTo>
                  <a:lnTo>
                    <a:pt x="53002" y="344264"/>
                  </a:lnTo>
                  <a:lnTo>
                    <a:pt x="60177" y="349185"/>
                  </a:lnTo>
                  <a:lnTo>
                    <a:pt x="66812" y="352061"/>
                  </a:lnTo>
                  <a:lnTo>
                    <a:pt x="72908" y="352889"/>
                  </a:lnTo>
                  <a:lnTo>
                    <a:pt x="79077" y="351656"/>
                  </a:lnTo>
                  <a:lnTo>
                    <a:pt x="112332" y="323689"/>
                  </a:lnTo>
                  <a:lnTo>
                    <a:pt x="128058" y="292095"/>
                  </a:lnTo>
                  <a:lnTo>
                    <a:pt x="127915" y="282497"/>
                  </a:lnTo>
                  <a:lnTo>
                    <a:pt x="125128" y="272957"/>
                  </a:lnTo>
                  <a:lnTo>
                    <a:pt x="119696" y="263476"/>
                  </a:lnTo>
                  <a:lnTo>
                    <a:pt x="111619" y="254055"/>
                  </a:lnTo>
                  <a:lnTo>
                    <a:pt x="105797" y="248222"/>
                  </a:lnTo>
                  <a:close/>
                </a:path>
                <a:path w="351154" h="353060" extrusionOk="0">
                  <a:moveTo>
                    <a:pt x="257814" y="0"/>
                  </a:moveTo>
                  <a:lnTo>
                    <a:pt x="218213" y="20244"/>
                  </a:lnTo>
                  <a:lnTo>
                    <a:pt x="179837" y="44909"/>
                  </a:lnTo>
                  <a:lnTo>
                    <a:pt x="142582" y="73989"/>
                  </a:lnTo>
                  <a:lnTo>
                    <a:pt x="106363" y="107483"/>
                  </a:lnTo>
                  <a:lnTo>
                    <a:pt x="73637" y="142928"/>
                  </a:lnTo>
                  <a:lnTo>
                    <a:pt x="45003" y="179732"/>
                  </a:lnTo>
                  <a:lnTo>
                    <a:pt x="20460" y="217999"/>
                  </a:lnTo>
                  <a:lnTo>
                    <a:pt x="0" y="257814"/>
                  </a:lnTo>
                  <a:lnTo>
                    <a:pt x="5676" y="275348"/>
                  </a:lnTo>
                  <a:lnTo>
                    <a:pt x="12752" y="292095"/>
                  </a:lnTo>
                  <a:lnTo>
                    <a:pt x="21175" y="307950"/>
                  </a:lnTo>
                  <a:lnTo>
                    <a:pt x="31004" y="323016"/>
                  </a:lnTo>
                  <a:lnTo>
                    <a:pt x="39921" y="318379"/>
                  </a:lnTo>
                  <a:lnTo>
                    <a:pt x="74051" y="288010"/>
                  </a:lnTo>
                  <a:lnTo>
                    <a:pt x="96782" y="239207"/>
                  </a:lnTo>
                  <a:lnTo>
                    <a:pt x="93389" y="235825"/>
                  </a:lnTo>
                  <a:lnTo>
                    <a:pt x="87803" y="221194"/>
                  </a:lnTo>
                  <a:lnTo>
                    <a:pt x="112422" y="173463"/>
                  </a:lnTo>
                  <a:lnTo>
                    <a:pt x="142623" y="140362"/>
                  </a:lnTo>
                  <a:lnTo>
                    <a:pt x="174731" y="111144"/>
                  </a:lnTo>
                  <a:lnTo>
                    <a:pt x="221334" y="87656"/>
                  </a:lnTo>
                  <a:lnTo>
                    <a:pt x="260396" y="87656"/>
                  </a:lnTo>
                  <a:lnTo>
                    <a:pt x="272520" y="81220"/>
                  </a:lnTo>
                  <a:lnTo>
                    <a:pt x="305230" y="54085"/>
                  </a:lnTo>
                  <a:lnTo>
                    <a:pt x="323026" y="31004"/>
                  </a:lnTo>
                  <a:lnTo>
                    <a:pt x="307041" y="20679"/>
                  </a:lnTo>
                  <a:lnTo>
                    <a:pt x="290844" y="12070"/>
                  </a:lnTo>
                  <a:lnTo>
                    <a:pt x="274435" y="5177"/>
                  </a:lnTo>
                  <a:lnTo>
                    <a:pt x="257814" y="0"/>
                  </a:lnTo>
                  <a:close/>
                </a:path>
                <a:path w="351154" h="353060" extrusionOk="0">
                  <a:moveTo>
                    <a:pt x="329979" y="37956"/>
                  </a:moveTo>
                  <a:lnTo>
                    <a:pt x="306671" y="68772"/>
                  </a:lnTo>
                  <a:lnTo>
                    <a:pt x="263653" y="98473"/>
                  </a:lnTo>
                  <a:lnTo>
                    <a:pt x="247102" y="104666"/>
                  </a:lnTo>
                  <a:lnTo>
                    <a:pt x="254243" y="111808"/>
                  </a:lnTo>
                  <a:lnTo>
                    <a:pt x="271838" y="123644"/>
                  </a:lnTo>
                  <a:lnTo>
                    <a:pt x="290981" y="125523"/>
                  </a:lnTo>
                  <a:lnTo>
                    <a:pt x="311674" y="117443"/>
                  </a:lnTo>
                  <a:lnTo>
                    <a:pt x="341194" y="91442"/>
                  </a:lnTo>
                  <a:lnTo>
                    <a:pt x="351109" y="71317"/>
                  </a:lnTo>
                  <a:lnTo>
                    <a:pt x="350506" y="65366"/>
                  </a:lnTo>
                  <a:lnTo>
                    <a:pt x="348036" y="59075"/>
                  </a:lnTo>
                  <a:lnTo>
                    <a:pt x="343697" y="52444"/>
                  </a:lnTo>
                  <a:lnTo>
                    <a:pt x="337487" y="45475"/>
                  </a:lnTo>
                  <a:lnTo>
                    <a:pt x="329979" y="37956"/>
                  </a:lnTo>
                  <a:close/>
                </a:path>
                <a:path w="351154" h="353060" extrusionOk="0">
                  <a:moveTo>
                    <a:pt x="260396" y="87656"/>
                  </a:moveTo>
                  <a:lnTo>
                    <a:pt x="221334" y="87656"/>
                  </a:lnTo>
                  <a:lnTo>
                    <a:pt x="235825" y="93389"/>
                  </a:lnTo>
                  <a:lnTo>
                    <a:pt x="239217" y="96771"/>
                  </a:lnTo>
                  <a:lnTo>
                    <a:pt x="256747" y="89593"/>
                  </a:lnTo>
                  <a:lnTo>
                    <a:pt x="260396" y="876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22" name="Рисунок 3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27278" y="1881053"/>
            <a:ext cx="3152564" cy="2940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9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9672BF5-9AA2-4852-BF08-A9B0095B5461}" type="datetimeFigureOut">
              <a:rPr lang="ru-RU"/>
              <a:t>08.02.2023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0D2E90D-3E44-4D4B-8E66-9B4A30BA7E09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28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 userDrawn="1"/>
        </p:nvSpPr>
        <p:spPr bwMode="auto">
          <a:xfrm>
            <a:off x="0" y="1613647"/>
            <a:ext cx="12192000" cy="4306051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246092" y="335821"/>
            <a:ext cx="10582836" cy="638921"/>
          </a:xfrm>
        </p:spPr>
        <p:txBody>
          <a:bodyPr>
            <a:normAutofit/>
          </a:bodyPr>
          <a:lstStyle>
            <a:lvl1pPr marL="72000" algn="l">
              <a:lnSpc>
                <a:spcPct val="100000"/>
              </a:lnSpc>
              <a:spcBef>
                <a:spcPts val="125"/>
              </a:spcBef>
              <a:defRPr lang="ru-RU" sz="3600" b="1" i="0" cap="all" spc="10">
                <a:solidFill>
                  <a:srgbClr val="B35D8C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85729" y="6405344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object 23"/>
          <p:cNvSpPr/>
          <p:nvPr userDrawn="1"/>
        </p:nvSpPr>
        <p:spPr bwMode="auto">
          <a:xfrm>
            <a:off x="376518" y="335821"/>
            <a:ext cx="806823" cy="609617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/>
          </p:nvPr>
        </p:nvSpPr>
        <p:spPr bwMode="auto">
          <a:xfrm>
            <a:off x="2393577" y="1945341"/>
            <a:ext cx="9170894" cy="3639670"/>
          </a:xfrm>
        </p:spPr>
        <p:txBody>
          <a:bodyPr/>
          <a:lstStyle>
            <a:lvl1pPr marL="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b="1" cap="all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object 21"/>
          <p:cNvSpPr/>
          <p:nvPr userDrawn="1"/>
        </p:nvSpPr>
        <p:spPr bwMode="auto">
          <a:xfrm>
            <a:off x="0" y="5984861"/>
            <a:ext cx="12192000" cy="48386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36176" y="6405344"/>
            <a:ext cx="5221941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246092" y="335821"/>
            <a:ext cx="10596657" cy="638921"/>
          </a:xfrm>
        </p:spPr>
        <p:txBody>
          <a:bodyPr>
            <a:normAutofit/>
          </a:bodyPr>
          <a:lstStyle>
            <a:lvl1pPr marL="72000" algn="l">
              <a:lnSpc>
                <a:spcPct val="100000"/>
              </a:lnSpc>
              <a:spcBef>
                <a:spcPts val="125"/>
              </a:spcBef>
              <a:defRPr lang="ru-RU" sz="3600" b="1" i="0" cap="all" spc="10">
                <a:solidFill>
                  <a:srgbClr val="B35D8C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99550" y="6405344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object 23"/>
          <p:cNvSpPr/>
          <p:nvPr userDrawn="1"/>
        </p:nvSpPr>
        <p:spPr bwMode="auto">
          <a:xfrm>
            <a:off x="376518" y="335821"/>
            <a:ext cx="806823" cy="609617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36176" y="6405344"/>
            <a:ext cx="5221941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8" name="Рисунок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36176" y="1275561"/>
            <a:ext cx="5786718" cy="4956763"/>
          </a:xfrm>
          <a:prstGeom prst="rect">
            <a:avLst/>
          </a:prstGeom>
        </p:spPr>
      </p:pic>
      <p:sp>
        <p:nvSpPr>
          <p:cNvPr id="9" name="Текст 4"/>
          <p:cNvSpPr>
            <a:spLocks noGrp="1"/>
          </p:cNvSpPr>
          <p:nvPr>
            <p:ph type="body" sz="quarter" idx="13"/>
          </p:nvPr>
        </p:nvSpPr>
        <p:spPr bwMode="auto">
          <a:xfrm>
            <a:off x="673100" y="1658471"/>
            <a:ext cx="5162924" cy="420416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4"/>
          </p:nvPr>
        </p:nvSpPr>
        <p:spPr bwMode="auto">
          <a:xfrm>
            <a:off x="6364941" y="1275561"/>
            <a:ext cx="5477809" cy="49567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246092" y="335821"/>
            <a:ext cx="10596657" cy="638921"/>
          </a:xfrm>
        </p:spPr>
        <p:txBody>
          <a:bodyPr>
            <a:normAutofit/>
          </a:bodyPr>
          <a:lstStyle>
            <a:lvl1pPr marL="72000" algn="l">
              <a:lnSpc>
                <a:spcPct val="100000"/>
              </a:lnSpc>
              <a:spcBef>
                <a:spcPts val="125"/>
              </a:spcBef>
              <a:defRPr lang="ru-RU" sz="3600" b="1" i="0" cap="all" spc="10">
                <a:solidFill>
                  <a:srgbClr val="B35D8C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99550" y="6405344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object 23"/>
          <p:cNvSpPr/>
          <p:nvPr userDrawn="1"/>
        </p:nvSpPr>
        <p:spPr bwMode="auto">
          <a:xfrm>
            <a:off x="376518" y="335821"/>
            <a:ext cx="806823" cy="609617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36176" y="6405344"/>
            <a:ext cx="5221941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object 21"/>
          <p:cNvSpPr/>
          <p:nvPr userDrawn="1"/>
        </p:nvSpPr>
        <p:spPr bwMode="auto">
          <a:xfrm>
            <a:off x="20943" y="4642058"/>
            <a:ext cx="12192000" cy="58289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3"/>
          <p:cNvSpPr/>
          <p:nvPr userDrawn="1"/>
        </p:nvSpPr>
        <p:spPr bwMode="auto">
          <a:xfrm>
            <a:off x="1" y="2384612"/>
            <a:ext cx="12192000" cy="2168209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3"/>
          </p:nvPr>
        </p:nvSpPr>
        <p:spPr bwMode="auto">
          <a:xfrm>
            <a:off x="466164" y="1255713"/>
            <a:ext cx="11376585" cy="9588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" name="Рисунок 14"/>
          <p:cNvSpPr>
            <a:spLocks noGrp="1"/>
          </p:cNvSpPr>
          <p:nvPr>
            <p:ph type="pic" sz="quarter" idx="14"/>
          </p:nvPr>
        </p:nvSpPr>
        <p:spPr bwMode="auto">
          <a:xfrm>
            <a:off x="466165" y="4045517"/>
            <a:ext cx="3693459" cy="20773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2" name="Рисунок 14"/>
          <p:cNvSpPr>
            <a:spLocks noGrp="1"/>
          </p:cNvSpPr>
          <p:nvPr>
            <p:ph type="pic" sz="quarter" idx="15"/>
          </p:nvPr>
        </p:nvSpPr>
        <p:spPr bwMode="auto">
          <a:xfrm>
            <a:off x="4348093" y="4045517"/>
            <a:ext cx="3612566" cy="20839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6"/>
          </p:nvPr>
        </p:nvSpPr>
        <p:spPr bwMode="auto">
          <a:xfrm>
            <a:off x="8149129" y="4038985"/>
            <a:ext cx="3614784" cy="20773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1"/>
          <p:cNvSpPr/>
          <p:nvPr userDrawn="1"/>
        </p:nvSpPr>
        <p:spPr bwMode="auto">
          <a:xfrm>
            <a:off x="0" y="5648823"/>
            <a:ext cx="12192000" cy="58289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object 4"/>
          <p:cNvSpPr/>
          <p:nvPr userDrawn="1"/>
        </p:nvSpPr>
        <p:spPr bwMode="auto">
          <a:xfrm>
            <a:off x="0" y="4115623"/>
            <a:ext cx="12192000" cy="1456562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1246092" y="335821"/>
            <a:ext cx="10596657" cy="638921"/>
          </a:xfrm>
        </p:spPr>
        <p:txBody>
          <a:bodyPr>
            <a:normAutofit/>
          </a:bodyPr>
          <a:lstStyle>
            <a:lvl1pPr marL="72000" algn="l">
              <a:lnSpc>
                <a:spcPct val="100000"/>
              </a:lnSpc>
              <a:spcBef>
                <a:spcPts val="125"/>
              </a:spcBef>
              <a:defRPr lang="ru-RU" sz="3600" b="1" i="0" cap="all" spc="10">
                <a:solidFill>
                  <a:srgbClr val="B35D8C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99550" y="6405344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object 23"/>
          <p:cNvSpPr/>
          <p:nvPr userDrawn="1"/>
        </p:nvSpPr>
        <p:spPr bwMode="auto">
          <a:xfrm>
            <a:off x="376518" y="335821"/>
            <a:ext cx="806823" cy="609617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36176" y="6405344"/>
            <a:ext cx="5221941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3"/>
          </p:nvPr>
        </p:nvSpPr>
        <p:spPr bwMode="auto">
          <a:xfrm>
            <a:off x="336177" y="1255712"/>
            <a:ext cx="5501206" cy="269745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" name="Рисунок 14"/>
          <p:cNvSpPr>
            <a:spLocks noGrp="1"/>
          </p:cNvSpPr>
          <p:nvPr>
            <p:ph type="pic" sz="quarter" idx="16"/>
          </p:nvPr>
        </p:nvSpPr>
        <p:spPr bwMode="auto">
          <a:xfrm>
            <a:off x="6114473" y="1255713"/>
            <a:ext cx="5728277" cy="49973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/>
          </p:nvPr>
        </p:nvSpPr>
        <p:spPr bwMode="auto">
          <a:xfrm>
            <a:off x="371628" y="4254202"/>
            <a:ext cx="5465755" cy="1213726"/>
          </a:xfrm>
        </p:spPr>
        <p:txBody>
          <a:bodyPr>
            <a:normAutofit/>
          </a:bodyPr>
          <a:lstStyle>
            <a:lvl1pPr marL="0" indent="0">
              <a:buNone/>
              <a:defRPr sz="2400" cap="all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246092" y="335821"/>
            <a:ext cx="10596657" cy="638921"/>
          </a:xfrm>
        </p:spPr>
        <p:txBody>
          <a:bodyPr>
            <a:normAutofit/>
          </a:bodyPr>
          <a:lstStyle>
            <a:lvl1pPr marL="72000" algn="l">
              <a:lnSpc>
                <a:spcPct val="100000"/>
              </a:lnSpc>
              <a:spcBef>
                <a:spcPts val="125"/>
              </a:spcBef>
              <a:defRPr lang="ru-RU" sz="3600" b="1" i="0" cap="all" spc="10">
                <a:solidFill>
                  <a:srgbClr val="B35D8C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99550" y="6405344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object 23"/>
          <p:cNvSpPr/>
          <p:nvPr userDrawn="1"/>
        </p:nvSpPr>
        <p:spPr bwMode="auto">
          <a:xfrm>
            <a:off x="376518" y="335821"/>
            <a:ext cx="806823" cy="609617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36176" y="6405344"/>
            <a:ext cx="5221941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8" name="Рисунок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36176" y="1681018"/>
            <a:ext cx="5474821" cy="4551306"/>
          </a:xfrm>
          <a:prstGeom prst="rect">
            <a:avLst/>
          </a:prstGeom>
        </p:spPr>
      </p:pic>
      <p:sp>
        <p:nvSpPr>
          <p:cNvPr id="9" name="Текст 4"/>
          <p:cNvSpPr>
            <a:spLocks noGrp="1"/>
          </p:cNvSpPr>
          <p:nvPr>
            <p:ph type="body" sz="quarter" idx="13"/>
          </p:nvPr>
        </p:nvSpPr>
        <p:spPr bwMode="auto">
          <a:xfrm>
            <a:off x="666851" y="1874982"/>
            <a:ext cx="4813470" cy="411941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4"/>
          </p:nvPr>
        </p:nvSpPr>
        <p:spPr bwMode="auto">
          <a:xfrm>
            <a:off x="5994401" y="4175125"/>
            <a:ext cx="5848349" cy="20571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1" name="Рисунок 13"/>
          <p:cNvSpPr>
            <a:spLocks noGrp="1"/>
          </p:cNvSpPr>
          <p:nvPr>
            <p:ph type="pic" sz="quarter" idx="15"/>
          </p:nvPr>
        </p:nvSpPr>
        <p:spPr bwMode="auto">
          <a:xfrm>
            <a:off x="5994400" y="1681163"/>
            <a:ext cx="1874982" cy="2409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2" name="Рисунок 15"/>
          <p:cNvSpPr>
            <a:spLocks noGrp="1"/>
          </p:cNvSpPr>
          <p:nvPr>
            <p:ph type="pic" sz="quarter" idx="16"/>
          </p:nvPr>
        </p:nvSpPr>
        <p:spPr bwMode="auto">
          <a:xfrm>
            <a:off x="8026400" y="1681162"/>
            <a:ext cx="3816350" cy="2409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/>
          </p:nvPr>
        </p:nvSpPr>
        <p:spPr bwMode="auto">
          <a:xfrm>
            <a:off x="376518" y="1098550"/>
            <a:ext cx="11466232" cy="4349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 userDrawn="1"/>
        </p:nvSpPr>
        <p:spPr bwMode="auto">
          <a:xfrm>
            <a:off x="0" y="0"/>
            <a:ext cx="12192000" cy="2635624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246092" y="335821"/>
            <a:ext cx="10596657" cy="638921"/>
          </a:xfrm>
        </p:spPr>
        <p:txBody>
          <a:bodyPr>
            <a:normAutofit/>
          </a:bodyPr>
          <a:lstStyle>
            <a:lvl1pPr marL="72000" algn="l">
              <a:lnSpc>
                <a:spcPct val="100000"/>
              </a:lnSpc>
              <a:spcBef>
                <a:spcPts val="125"/>
              </a:spcBef>
              <a:defRPr lang="ru-RU" sz="3600" b="1" i="0" cap="all" spc="10">
                <a:solidFill>
                  <a:schemeClr val="bg1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99550" y="6405344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36176" y="6405344"/>
            <a:ext cx="5221941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object 9"/>
          <p:cNvSpPr/>
          <p:nvPr userDrawn="1"/>
        </p:nvSpPr>
        <p:spPr bwMode="auto">
          <a:xfrm flipV="1">
            <a:off x="-25" y="2711908"/>
            <a:ext cx="12192050" cy="45719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5"/>
          <p:cNvSpPr/>
          <p:nvPr userDrawn="1"/>
        </p:nvSpPr>
        <p:spPr bwMode="auto">
          <a:xfrm>
            <a:off x="336177" y="335821"/>
            <a:ext cx="802342" cy="638921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3"/>
          </p:nvPr>
        </p:nvSpPr>
        <p:spPr bwMode="auto">
          <a:xfrm>
            <a:off x="336176" y="2062629"/>
            <a:ext cx="3730065" cy="19449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1" name="Рисунок 8"/>
          <p:cNvSpPr>
            <a:spLocks noGrp="1"/>
          </p:cNvSpPr>
          <p:nvPr>
            <p:ph type="pic" sz="quarter" idx="14"/>
          </p:nvPr>
        </p:nvSpPr>
        <p:spPr bwMode="auto">
          <a:xfrm>
            <a:off x="4230406" y="2062629"/>
            <a:ext cx="3730439" cy="19449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2" name="Рисунок 8"/>
          <p:cNvSpPr>
            <a:spLocks noGrp="1"/>
          </p:cNvSpPr>
          <p:nvPr>
            <p:ph type="pic" sz="quarter" idx="15"/>
          </p:nvPr>
        </p:nvSpPr>
        <p:spPr bwMode="auto">
          <a:xfrm>
            <a:off x="8125010" y="2062628"/>
            <a:ext cx="3730439" cy="19449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3" name="Рисунок 8"/>
          <p:cNvSpPr>
            <a:spLocks noGrp="1"/>
          </p:cNvSpPr>
          <p:nvPr>
            <p:ph type="pic" sz="quarter" idx="16"/>
          </p:nvPr>
        </p:nvSpPr>
        <p:spPr bwMode="auto">
          <a:xfrm>
            <a:off x="336176" y="4125257"/>
            <a:ext cx="3730065" cy="19449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4" name="Рисунок 8"/>
          <p:cNvSpPr>
            <a:spLocks noGrp="1"/>
          </p:cNvSpPr>
          <p:nvPr>
            <p:ph type="pic" sz="quarter" idx="17"/>
          </p:nvPr>
        </p:nvSpPr>
        <p:spPr bwMode="auto">
          <a:xfrm>
            <a:off x="4230406" y="4125257"/>
            <a:ext cx="3730439" cy="19449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  <p:sp>
        <p:nvSpPr>
          <p:cNvPr id="15" name="Рисунок 8"/>
          <p:cNvSpPr>
            <a:spLocks noGrp="1"/>
          </p:cNvSpPr>
          <p:nvPr>
            <p:ph type="pic" sz="quarter" idx="18"/>
          </p:nvPr>
        </p:nvSpPr>
        <p:spPr bwMode="auto">
          <a:xfrm>
            <a:off x="8125010" y="4125256"/>
            <a:ext cx="3730439" cy="19449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246092" y="335821"/>
            <a:ext cx="10596657" cy="638921"/>
          </a:xfrm>
        </p:spPr>
        <p:txBody>
          <a:bodyPr>
            <a:normAutofit/>
          </a:bodyPr>
          <a:lstStyle>
            <a:lvl1pPr marL="72000" algn="l">
              <a:lnSpc>
                <a:spcPct val="100000"/>
              </a:lnSpc>
              <a:spcBef>
                <a:spcPts val="125"/>
              </a:spcBef>
              <a:defRPr lang="ru-RU" sz="3600" b="1" i="0" cap="all" spc="10">
                <a:solidFill>
                  <a:srgbClr val="B35D8C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99550" y="6405344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object 23"/>
          <p:cNvSpPr/>
          <p:nvPr userDrawn="1"/>
        </p:nvSpPr>
        <p:spPr bwMode="auto">
          <a:xfrm>
            <a:off x="376518" y="335821"/>
            <a:ext cx="806823" cy="609617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36176" y="6405344"/>
            <a:ext cx="5221941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object 21"/>
          <p:cNvSpPr/>
          <p:nvPr userDrawn="1"/>
        </p:nvSpPr>
        <p:spPr bwMode="auto">
          <a:xfrm>
            <a:off x="0" y="1606840"/>
            <a:ext cx="12192000" cy="58289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3"/>
          </p:nvPr>
        </p:nvSpPr>
        <p:spPr bwMode="auto">
          <a:xfrm>
            <a:off x="336176" y="4836148"/>
            <a:ext cx="11506574" cy="14326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object 5"/>
          <p:cNvSpPr/>
          <p:nvPr userDrawn="1"/>
        </p:nvSpPr>
        <p:spPr bwMode="auto">
          <a:xfrm>
            <a:off x="-6537" y="1750405"/>
            <a:ext cx="12192000" cy="2813062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1" name="Диаграмма 3"/>
          <p:cNvSpPr>
            <a:spLocks noGrp="1"/>
          </p:cNvSpPr>
          <p:nvPr>
            <p:ph type="chart" sz="quarter" idx="14"/>
          </p:nvPr>
        </p:nvSpPr>
        <p:spPr bwMode="auto">
          <a:xfrm>
            <a:off x="376518" y="1937811"/>
            <a:ext cx="3038186" cy="24891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диаграммы</a:t>
            </a:r>
          </a:p>
        </p:txBody>
      </p:sp>
      <p:sp>
        <p:nvSpPr>
          <p:cNvPr id="12" name="Диаграмма 3"/>
          <p:cNvSpPr>
            <a:spLocks noGrp="1"/>
          </p:cNvSpPr>
          <p:nvPr>
            <p:ph type="chart" sz="quarter" idx="15"/>
          </p:nvPr>
        </p:nvSpPr>
        <p:spPr bwMode="auto">
          <a:xfrm>
            <a:off x="6295044" y="1937810"/>
            <a:ext cx="3019425" cy="2489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ru-RU"/>
              <a:t>Вставка диаграммы</a:t>
            </a:r>
          </a:p>
        </p:txBody>
      </p:sp>
      <p:sp>
        <p:nvSpPr>
          <p:cNvPr id="13" name="Текст 10"/>
          <p:cNvSpPr>
            <a:spLocks noGrp="1"/>
          </p:cNvSpPr>
          <p:nvPr>
            <p:ph type="body" sz="quarter" idx="16"/>
          </p:nvPr>
        </p:nvSpPr>
        <p:spPr bwMode="auto">
          <a:xfrm>
            <a:off x="3575050" y="1938338"/>
            <a:ext cx="2419350" cy="248859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17"/>
          </p:nvPr>
        </p:nvSpPr>
        <p:spPr bwMode="auto">
          <a:xfrm>
            <a:off x="9428210" y="1937810"/>
            <a:ext cx="2419350" cy="248912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246092" y="335821"/>
            <a:ext cx="10596657" cy="638921"/>
          </a:xfrm>
        </p:spPr>
        <p:txBody>
          <a:bodyPr>
            <a:normAutofit/>
          </a:bodyPr>
          <a:lstStyle>
            <a:lvl1pPr marL="72000" algn="l">
              <a:lnSpc>
                <a:spcPct val="100000"/>
              </a:lnSpc>
              <a:spcBef>
                <a:spcPts val="125"/>
              </a:spcBef>
              <a:defRPr lang="ru-RU" sz="3600" b="1" i="0" cap="all" spc="10">
                <a:solidFill>
                  <a:srgbClr val="B35D8C"/>
                </a:solidFill>
                <a:latin typeface="Roboto"/>
                <a:ea typeface="+mj-ea"/>
                <a:cs typeface="Roboto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99550" y="6405344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object 23"/>
          <p:cNvSpPr/>
          <p:nvPr userDrawn="1"/>
        </p:nvSpPr>
        <p:spPr bwMode="auto">
          <a:xfrm>
            <a:off x="376518" y="335821"/>
            <a:ext cx="806823" cy="609617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36176" y="6405344"/>
            <a:ext cx="5221941" cy="365125"/>
          </a:xfrm>
          <a:prstGeom prst="rect">
            <a:avLst/>
          </a:prstGeom>
        </p:spPr>
        <p:txBody>
          <a:bodyPr anchor="ctr"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object 21"/>
          <p:cNvSpPr/>
          <p:nvPr userDrawn="1"/>
        </p:nvSpPr>
        <p:spPr bwMode="auto">
          <a:xfrm>
            <a:off x="0" y="1275245"/>
            <a:ext cx="12192000" cy="45719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1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fvictoria" TargetMode="External"/><Relationship Id="rId2" Type="http://schemas.openxmlformats.org/officeDocument/2006/relationships/hyperlink" Target="https://victoriacf.ru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hyperlink" Target="https://www.instagram.com/victoria_foundation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4943873" y="0"/>
            <a:ext cx="7200800" cy="67340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0" i="1" cap="none" spc="0" dirty="0">
                <a:solidFill>
                  <a:srgbClr val="002060"/>
                </a:solidFill>
                <a:latin typeface="Calibri"/>
                <a:cs typeface="Calibri"/>
              </a:rPr>
              <a:t>Вебинар</a:t>
            </a:r>
            <a:r>
              <a:rPr lang="ru-RU" sz="3200" i="1" cap="none" spc="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800" b="0" dirty="0">
                <a:solidFill>
                  <a:srgbClr val="002060"/>
                </a:solidFill>
              </a:rPr>
              <a:t>«</a:t>
            </a:r>
            <a:r>
              <a:rPr lang="ru-RU" sz="2800" b="0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2800" b="0" dirty="0">
                <a:solidFill>
                  <a:srgbClr val="002060"/>
                </a:solidFill>
              </a:rPr>
              <a:t> поведение подростков: как справиться без шрамов»</a:t>
            </a:r>
            <a:br>
              <a:rPr lang="ru-RU" sz="2800" b="0" dirty="0">
                <a:solidFill>
                  <a:srgbClr val="002060"/>
                </a:solidFill>
              </a:rPr>
            </a:br>
            <a:br>
              <a:rPr lang="ru-RU" sz="2800" b="0" dirty="0">
                <a:solidFill>
                  <a:srgbClr val="002060"/>
                </a:solidFill>
              </a:rPr>
            </a:br>
            <a:r>
              <a:rPr lang="ru-RU" sz="2800" b="0" dirty="0" err="1">
                <a:solidFill>
                  <a:srgbClr val="002060"/>
                </a:solidFill>
              </a:rPr>
              <a:t>Ордина</a:t>
            </a:r>
            <a:r>
              <a:rPr lang="ru-RU" sz="2800" b="0" dirty="0">
                <a:solidFill>
                  <a:srgbClr val="002060"/>
                </a:solidFill>
              </a:rPr>
              <a:t> Зоя Александровна</a:t>
            </a:r>
            <a:br>
              <a:rPr lang="ru-RU" sz="2800" b="0" dirty="0">
                <a:solidFill>
                  <a:srgbClr val="002060"/>
                </a:solidFill>
              </a:rPr>
            </a:br>
            <a:br>
              <a:rPr lang="ru-RU" sz="2800" b="0" dirty="0">
                <a:solidFill>
                  <a:srgbClr val="002060"/>
                </a:solidFill>
              </a:rPr>
            </a:br>
            <a:br>
              <a:rPr lang="ru-RU" sz="2800" b="0" dirty="0">
                <a:solidFill>
                  <a:srgbClr val="002060"/>
                </a:solidFill>
              </a:rPr>
            </a:br>
            <a:br>
              <a:rPr lang="ru-RU" sz="2800" b="0" dirty="0">
                <a:solidFill>
                  <a:srgbClr val="002060"/>
                </a:solidFill>
              </a:rPr>
            </a:br>
            <a:br>
              <a:rPr lang="ru-RU" sz="2800" b="0" dirty="0">
                <a:solidFill>
                  <a:srgbClr val="002060"/>
                </a:solidFill>
              </a:rPr>
            </a:br>
            <a:br>
              <a:rPr lang="ru-RU" sz="2800" b="0" dirty="0">
                <a:solidFill>
                  <a:srgbClr val="002060"/>
                </a:solidFill>
              </a:rPr>
            </a:br>
            <a:br>
              <a:rPr lang="ru-RU" sz="2000" dirty="0">
                <a:solidFill>
                  <a:srgbClr val="002060"/>
                </a:solidFill>
                <a:latin typeface="+mn-lt"/>
              </a:rPr>
            </a:br>
            <a:r>
              <a:rPr lang="ru-RU" sz="2000" b="0" i="1" cap="none" spc="0" dirty="0" err="1">
                <a:solidFill>
                  <a:srgbClr val="002060"/>
                </a:solidFill>
                <a:latin typeface="Calibri"/>
                <a:cs typeface="Calibri"/>
              </a:rPr>
              <a:t>г.Москва</a:t>
            </a:r>
            <a:r>
              <a:rPr lang="ru-RU" sz="2000" b="0" i="1" cap="none" spc="0" dirty="0">
                <a:solidFill>
                  <a:srgbClr val="002060"/>
                </a:solidFill>
                <a:latin typeface="Calibri"/>
                <a:cs typeface="Calibri"/>
              </a:rPr>
              <a:t>, 2023 год</a:t>
            </a:r>
          </a:p>
        </p:txBody>
      </p:sp>
      <p:sp>
        <p:nvSpPr>
          <p:cNvPr id="5" name="Заголовок 1"/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56CC2-1FC0-E94F-B9CB-0216B420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57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Способы </a:t>
            </a:r>
            <a:r>
              <a:rPr lang="ru-RU" dirty="0" err="1">
                <a:solidFill>
                  <a:srgbClr val="002060"/>
                </a:solidFill>
              </a:rPr>
              <a:t>самоповреждающего</a:t>
            </a:r>
            <a:r>
              <a:rPr lang="ru-RU" dirty="0">
                <a:solidFill>
                  <a:srgbClr val="002060"/>
                </a:solidFill>
              </a:rPr>
              <a:t> поведения: </a:t>
            </a:r>
            <a:br>
              <a:rPr lang="ru-RU" sz="2800" dirty="0">
                <a:solidFill>
                  <a:srgbClr val="002060"/>
                </a:solidFill>
              </a:rPr>
            </a:b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5C19B0-BE5C-7A4E-B82B-D304FA3A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340768"/>
            <a:ext cx="6984777" cy="551723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Порезы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 Переедание и недоедание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Укусы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Ожоги </a:t>
            </a:r>
          </a:p>
          <a:p>
            <a:r>
              <a:rPr lang="ru-RU" sz="2400" dirty="0" err="1">
                <a:solidFill>
                  <a:srgbClr val="002060"/>
                </a:solidFill>
              </a:rPr>
              <a:t>Втыкание</a:t>
            </a:r>
            <a:r>
              <a:rPr lang="ru-RU" sz="2400" dirty="0">
                <a:solidFill>
                  <a:srgbClr val="002060"/>
                </a:solidFill>
              </a:rPr>
              <a:t> в себя предметов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Удары о стены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Передозировка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Чрезмерные физические нагрузки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Выдирание волос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Участие в драках, в которых непременно будет нанесен ущерб </a:t>
            </a:r>
          </a:p>
          <a:p>
            <a:pPr marL="0" indent="0">
              <a:buNone/>
            </a:pPr>
            <a:r>
              <a:rPr lang="ru-RU" sz="1200" dirty="0">
                <a:solidFill>
                  <a:srgbClr val="002060"/>
                </a:solidFill>
              </a:rPr>
              <a:t>«</a:t>
            </a:r>
            <a:r>
              <a:rPr lang="ru-RU" sz="1200" b="1" dirty="0">
                <a:solidFill>
                  <a:srgbClr val="002060"/>
                </a:solidFill>
              </a:rPr>
              <a:t>Что такое </a:t>
            </a:r>
            <a:r>
              <a:rPr lang="ru-RU" sz="1200" b="1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1200" b="1" dirty="0">
                <a:solidFill>
                  <a:srgbClr val="002060"/>
                </a:solidFill>
              </a:rPr>
              <a:t> поведение?</a:t>
            </a:r>
            <a:r>
              <a:rPr lang="ru-RU" sz="1200" dirty="0">
                <a:solidFill>
                  <a:srgbClr val="002060"/>
                </a:solidFill>
              </a:rPr>
              <a:t>» центр </a:t>
            </a:r>
            <a:r>
              <a:rPr lang="ru-RU" sz="1200" dirty="0" err="1">
                <a:solidFill>
                  <a:srgbClr val="002060"/>
                </a:solidFill>
              </a:rPr>
              <a:t>Перекресток.Данныи</a:t>
            </a:r>
            <a:r>
              <a:rPr lang="ru-RU" sz="1200" dirty="0">
                <a:solidFill>
                  <a:srgbClr val="002060"/>
                </a:solidFill>
              </a:rPr>
              <a:t>̆ материал публикуется с разрешения организации </a:t>
            </a:r>
            <a:r>
              <a:rPr lang="en" sz="1200" dirty="0">
                <a:solidFill>
                  <a:srgbClr val="002060"/>
                </a:solidFill>
              </a:rPr>
              <a:t>Mind (mental health charity), </a:t>
            </a:r>
            <a:r>
              <a:rPr lang="ru-RU" sz="1200" dirty="0">
                <a:solidFill>
                  <a:srgbClr val="002060"/>
                </a:solidFill>
              </a:rPr>
              <a:t>Великобритания. Оригинальную версию вы можете </a:t>
            </a:r>
            <a:r>
              <a:rPr lang="ru-RU" sz="1200" dirty="0" err="1">
                <a:solidFill>
                  <a:srgbClr val="002060"/>
                </a:solidFill>
              </a:rPr>
              <a:t>найти</a:t>
            </a:r>
            <a:r>
              <a:rPr lang="ru-RU" sz="1200" dirty="0">
                <a:solidFill>
                  <a:srgbClr val="002060"/>
                </a:solidFill>
              </a:rPr>
              <a:t> на </a:t>
            </a:r>
            <a:r>
              <a:rPr lang="ru-RU" sz="1200" dirty="0" err="1">
                <a:solidFill>
                  <a:srgbClr val="002060"/>
                </a:solidFill>
              </a:rPr>
              <a:t>сайте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" sz="1200" dirty="0" err="1">
                <a:solidFill>
                  <a:srgbClr val="002060"/>
                </a:solidFill>
              </a:rPr>
              <a:t>www.mind.org.uk</a:t>
            </a:r>
            <a:r>
              <a:rPr lang="en" sz="1200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29D20A6-163E-CD40-873C-8A2BF29E0F13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563BCC8-E81C-9641-9217-6196D9A17EA7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4B60B0-6878-424D-8A4C-815D846C6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961" y="1364495"/>
            <a:ext cx="4320479" cy="46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C1EB5-EA3F-E24D-8853-5D68BFBB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Четыре стратегии СП поведения 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(Н. А. Польская):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C24503-0862-8148-AF9F-DDAA34AE8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4101"/>
            <a:ext cx="5257800" cy="392286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Восстановление контроля над эмоциями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Избавление от напряжения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Воздействие на других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Изменение себя, поиск нового опыта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CC4E71-62F1-2246-9491-706B08D2F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2224528"/>
            <a:ext cx="4503318" cy="429295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1B0AA8A-9F8E-2348-8BD9-89375611B29F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86E676-07E7-1A48-8C8B-CE92A088F36E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6284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1E51F-51F7-3748-A67C-B468F0AA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Механизм </a:t>
            </a:r>
            <a:r>
              <a:rPr lang="ru-RU" dirty="0" err="1">
                <a:solidFill>
                  <a:srgbClr val="002060"/>
                </a:solidFill>
              </a:rPr>
              <a:t>селф-харма</a:t>
            </a:r>
            <a:r>
              <a:rPr lang="ru-RU" dirty="0">
                <a:solidFill>
                  <a:srgbClr val="002060"/>
                </a:solidFill>
              </a:rPr>
              <a:t> </a:t>
            </a:r>
            <a:br>
              <a:rPr lang="ru-RU" sz="3600" dirty="0"/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9046E0-CD77-8445-86C0-8F139CEAB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888" y="1340767"/>
            <a:ext cx="6624736" cy="52828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Триггеры</a:t>
            </a:r>
            <a:r>
              <a:rPr lang="ru-RU" dirty="0">
                <a:solidFill>
                  <a:srgbClr val="002060"/>
                </a:solidFill>
              </a:rPr>
              <a:t> – то, что запускает желание нанести себе повреждения.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Триггером могут быть люди, ситуации, ощущения, определенные мысли и эмоции.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Физические ощущения: 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Учащенное сердцебиение или чувство тяжести 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Сильные эмоции, например, грусть или злость 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Ощущение потери связи с </a:t>
            </a:r>
            <a:r>
              <a:rPr lang="ru-RU" dirty="0" err="1">
                <a:solidFill>
                  <a:srgbClr val="002060"/>
                </a:solidFill>
              </a:rPr>
              <a:t>собои</a:t>
            </a:r>
            <a:r>
              <a:rPr lang="ru-RU" dirty="0">
                <a:solidFill>
                  <a:srgbClr val="002060"/>
                </a:solidFill>
              </a:rPr>
              <a:t>̆ и оцепенение 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Повторяющиеся мысли, например, "я хочу порезать" 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Нездоровые решения </a:t>
            </a:r>
          </a:p>
          <a:p>
            <a:pPr marL="0" indent="0">
              <a:buNone/>
            </a:pPr>
            <a:endParaRPr lang="ru-RU" sz="17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7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700" dirty="0">
                <a:solidFill>
                  <a:srgbClr val="002060"/>
                </a:solidFill>
              </a:rPr>
              <a:t>«</a:t>
            </a:r>
            <a:r>
              <a:rPr lang="ru-RU" sz="1700" b="1" dirty="0">
                <a:solidFill>
                  <a:srgbClr val="002060"/>
                </a:solidFill>
              </a:rPr>
              <a:t>Что такое </a:t>
            </a:r>
            <a:r>
              <a:rPr lang="ru-RU" sz="1700" b="1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1700" b="1" dirty="0">
                <a:solidFill>
                  <a:srgbClr val="002060"/>
                </a:solidFill>
              </a:rPr>
              <a:t> поведение?</a:t>
            </a:r>
            <a:r>
              <a:rPr lang="ru-RU" sz="1700" dirty="0">
                <a:solidFill>
                  <a:srgbClr val="002060"/>
                </a:solidFill>
              </a:rPr>
              <a:t>» центр Перекресток. </a:t>
            </a:r>
            <a:r>
              <a:rPr lang="ru-RU" sz="1700" dirty="0" err="1">
                <a:solidFill>
                  <a:srgbClr val="002060"/>
                </a:solidFill>
              </a:rPr>
              <a:t>Данныи</a:t>
            </a:r>
            <a:r>
              <a:rPr lang="ru-RU" sz="1700" dirty="0">
                <a:solidFill>
                  <a:srgbClr val="002060"/>
                </a:solidFill>
              </a:rPr>
              <a:t>̆ материал публикуется с разрешения организации </a:t>
            </a:r>
            <a:r>
              <a:rPr lang="en" sz="1700" dirty="0">
                <a:solidFill>
                  <a:srgbClr val="002060"/>
                </a:solidFill>
              </a:rPr>
              <a:t>Mind (mental health charity), </a:t>
            </a:r>
            <a:r>
              <a:rPr lang="ru-RU" sz="1700" dirty="0">
                <a:solidFill>
                  <a:srgbClr val="002060"/>
                </a:solidFill>
              </a:rPr>
              <a:t>Великобритания. Оригинальную версию вы можете </a:t>
            </a:r>
            <a:r>
              <a:rPr lang="ru-RU" sz="1700" dirty="0" err="1">
                <a:solidFill>
                  <a:srgbClr val="002060"/>
                </a:solidFill>
              </a:rPr>
              <a:t>найти</a:t>
            </a:r>
            <a:r>
              <a:rPr lang="ru-RU" sz="1700" dirty="0">
                <a:solidFill>
                  <a:srgbClr val="002060"/>
                </a:solidFill>
              </a:rPr>
              <a:t> на </a:t>
            </a:r>
            <a:r>
              <a:rPr lang="ru-RU" sz="1700" dirty="0" err="1">
                <a:solidFill>
                  <a:srgbClr val="002060"/>
                </a:solidFill>
              </a:rPr>
              <a:t>сайте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en" sz="1700" dirty="0" err="1">
                <a:solidFill>
                  <a:srgbClr val="002060"/>
                </a:solidFill>
              </a:rPr>
              <a:t>www.mind.org.uk</a:t>
            </a:r>
            <a:r>
              <a:rPr lang="en" sz="1700" dirty="0">
                <a:solidFill>
                  <a:srgbClr val="002060"/>
                </a:solidFill>
              </a:rPr>
              <a:t> </a:t>
            </a:r>
          </a:p>
          <a:p>
            <a:endParaRPr lang="ru-R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B366943-5B30-E24A-AED7-F55F264F1FA9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39E536A-1105-064E-9142-B2D74870FD61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12CAFD-FC33-DB4A-9304-CC368015C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56" y="1187453"/>
            <a:ext cx="4368308" cy="47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3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798590" y="1233322"/>
            <a:ext cx="10515600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</a:rPr>
              <a:t>Эти вопросы помогут понять истоки </a:t>
            </a:r>
            <a:r>
              <a:rPr lang="ru-RU" sz="3600" b="1" dirty="0" err="1">
                <a:solidFill>
                  <a:srgbClr val="002060"/>
                </a:solidFill>
              </a:rPr>
              <a:t>селф-харма</a:t>
            </a:r>
            <a:r>
              <a:rPr lang="ru-RU" sz="3600" b="1" dirty="0">
                <a:solidFill>
                  <a:srgbClr val="002060"/>
                </a:solidFill>
              </a:rPr>
              <a:t>: </a:t>
            </a:r>
            <a:br>
              <a:rPr lang="ru-RU" sz="3600" b="1" dirty="0">
                <a:solidFill>
                  <a:srgbClr val="002060"/>
                </a:solidFill>
              </a:rPr>
            </a:br>
            <a:br>
              <a:rPr lang="ru-RU" sz="3200" b="1" dirty="0">
                <a:solidFill>
                  <a:srgbClr val="002060"/>
                </a:solidFill>
              </a:rPr>
            </a:br>
            <a:endParaRPr sz="3200" b="1" i="1" dirty="0">
              <a:solidFill>
                <a:srgbClr val="002060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808709" y="1916832"/>
            <a:ext cx="10515600" cy="4351338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rgbClr val="002060"/>
                </a:solidFill>
              </a:rPr>
              <a:t>Как вы чувствуете себя до и после нанесения себе повреждений? </a:t>
            </a:r>
          </a:p>
          <a:p>
            <a:r>
              <a:rPr lang="ru-RU" dirty="0">
                <a:solidFill>
                  <a:srgbClr val="002060"/>
                </a:solidFill>
              </a:rPr>
              <a:t>Как и почему вы совершили это в </a:t>
            </a:r>
            <a:r>
              <a:rPr lang="ru-RU" dirty="0" err="1">
                <a:solidFill>
                  <a:srgbClr val="002060"/>
                </a:solidFill>
              </a:rPr>
              <a:t>первыи</a:t>
            </a:r>
            <a:r>
              <a:rPr lang="ru-RU" dirty="0">
                <a:solidFill>
                  <a:srgbClr val="002060"/>
                </a:solidFill>
              </a:rPr>
              <a:t>̆ раз? </a:t>
            </a:r>
          </a:p>
          <a:p>
            <a:r>
              <a:rPr lang="ru-RU" dirty="0">
                <a:solidFill>
                  <a:srgbClr val="002060"/>
                </a:solidFill>
              </a:rPr>
              <a:t>Что дает </a:t>
            </a:r>
            <a:r>
              <a:rPr lang="ru-RU" dirty="0" err="1">
                <a:solidFill>
                  <a:srgbClr val="002060"/>
                </a:solidFill>
              </a:rPr>
              <a:t>селф-харм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сейчас</a:t>
            </a:r>
            <a:r>
              <a:rPr lang="ru-RU" dirty="0">
                <a:solidFill>
                  <a:srgbClr val="002060"/>
                </a:solidFill>
              </a:rPr>
              <a:t>? </a:t>
            </a:r>
          </a:p>
          <a:p>
            <a:r>
              <a:rPr lang="ru-RU" dirty="0">
                <a:solidFill>
                  <a:srgbClr val="002060"/>
                </a:solidFill>
              </a:rPr>
              <a:t>В каких ситуациях </a:t>
            </a:r>
            <a:r>
              <a:rPr lang="ru-RU" dirty="0" err="1">
                <a:solidFill>
                  <a:srgbClr val="002060"/>
                </a:solidFill>
              </a:rPr>
              <a:t>селф-харм</a:t>
            </a:r>
            <a:r>
              <a:rPr lang="ru-RU" dirty="0">
                <a:solidFill>
                  <a:srgbClr val="002060"/>
                </a:solidFill>
              </a:rPr>
              <a:t> появляется?</a:t>
            </a:r>
          </a:p>
          <a:p>
            <a:r>
              <a:rPr lang="ru-RU" dirty="0">
                <a:solidFill>
                  <a:srgbClr val="002060"/>
                </a:solidFill>
              </a:rPr>
              <a:t>Что пугает в будущем без </a:t>
            </a:r>
            <a:r>
              <a:rPr lang="ru-RU" dirty="0" err="1">
                <a:solidFill>
                  <a:srgbClr val="002060"/>
                </a:solidFill>
              </a:rPr>
              <a:t>селф-харма</a:t>
            </a:r>
            <a:r>
              <a:rPr lang="ru-RU" dirty="0">
                <a:solidFill>
                  <a:srgbClr val="002060"/>
                </a:solidFill>
              </a:rPr>
              <a:t>? </a:t>
            </a:r>
          </a:p>
          <a:p>
            <a:r>
              <a:rPr lang="ru-RU" dirty="0">
                <a:solidFill>
                  <a:srgbClr val="002060"/>
                </a:solidFill>
              </a:rPr>
              <a:t>По каким его эффектам вы могли бы скучать? </a:t>
            </a:r>
          </a:p>
          <a:p>
            <a:r>
              <a:rPr lang="ru-RU" dirty="0">
                <a:solidFill>
                  <a:srgbClr val="002060"/>
                </a:solidFill>
              </a:rPr>
              <a:t>Что еще может быть полезно, чтобы понять </a:t>
            </a:r>
            <a:r>
              <a:rPr lang="ru-RU" dirty="0" err="1">
                <a:solidFill>
                  <a:srgbClr val="002060"/>
                </a:solidFill>
              </a:rPr>
              <a:t>селф-харм</a:t>
            </a:r>
            <a:r>
              <a:rPr lang="ru-RU" dirty="0">
                <a:solidFill>
                  <a:srgbClr val="002060"/>
                </a:solidFill>
              </a:rPr>
              <a:t>?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500" dirty="0">
                <a:solidFill>
                  <a:srgbClr val="002060"/>
                </a:solidFill>
              </a:rPr>
              <a:t>«</a:t>
            </a:r>
            <a:r>
              <a:rPr lang="ru-RU" sz="1500" b="1" dirty="0">
                <a:solidFill>
                  <a:srgbClr val="002060"/>
                </a:solidFill>
              </a:rPr>
              <a:t>Что такое </a:t>
            </a:r>
            <a:r>
              <a:rPr lang="ru-RU" sz="1500" b="1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1500" b="1" dirty="0">
                <a:solidFill>
                  <a:srgbClr val="002060"/>
                </a:solidFill>
              </a:rPr>
              <a:t> поведение?</a:t>
            </a:r>
            <a:r>
              <a:rPr lang="ru-RU" sz="1500" dirty="0">
                <a:solidFill>
                  <a:srgbClr val="002060"/>
                </a:solidFill>
              </a:rPr>
              <a:t>» центр Перекресток. </a:t>
            </a:r>
            <a:r>
              <a:rPr lang="ru-RU" sz="1500" dirty="0" err="1">
                <a:solidFill>
                  <a:srgbClr val="002060"/>
                </a:solidFill>
              </a:rPr>
              <a:t>Данныи</a:t>
            </a:r>
            <a:r>
              <a:rPr lang="ru-RU" sz="1500" dirty="0">
                <a:solidFill>
                  <a:srgbClr val="002060"/>
                </a:solidFill>
              </a:rPr>
              <a:t>̆ материал публикуется с разрешения организации </a:t>
            </a:r>
            <a:r>
              <a:rPr lang="en" sz="1500" dirty="0">
                <a:solidFill>
                  <a:srgbClr val="002060"/>
                </a:solidFill>
              </a:rPr>
              <a:t>Mind (mental health charity), </a:t>
            </a:r>
            <a:r>
              <a:rPr lang="ru-RU" sz="1500" dirty="0">
                <a:solidFill>
                  <a:srgbClr val="002060"/>
                </a:solidFill>
              </a:rPr>
              <a:t>Великобритания. Оригинальную версию вы можете </a:t>
            </a:r>
            <a:r>
              <a:rPr lang="ru-RU" sz="1500" dirty="0" err="1">
                <a:solidFill>
                  <a:srgbClr val="002060"/>
                </a:solidFill>
              </a:rPr>
              <a:t>найти</a:t>
            </a:r>
            <a:r>
              <a:rPr lang="ru-RU" sz="1500" dirty="0">
                <a:solidFill>
                  <a:srgbClr val="002060"/>
                </a:solidFill>
              </a:rPr>
              <a:t> на </a:t>
            </a:r>
            <a:r>
              <a:rPr lang="ru-RU" sz="1500" dirty="0" err="1">
                <a:solidFill>
                  <a:srgbClr val="002060"/>
                </a:solidFill>
              </a:rPr>
              <a:t>сайте</a:t>
            </a:r>
            <a:r>
              <a:rPr lang="ru-RU" sz="1500" dirty="0">
                <a:solidFill>
                  <a:srgbClr val="002060"/>
                </a:solidFill>
              </a:rPr>
              <a:t> </a:t>
            </a:r>
            <a:r>
              <a:rPr lang="en" sz="1500" dirty="0" err="1">
                <a:solidFill>
                  <a:srgbClr val="002060"/>
                </a:solidFill>
              </a:rPr>
              <a:t>www.mind.org.uk</a:t>
            </a:r>
            <a:r>
              <a:rPr lang="en" sz="1500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 algn="just">
              <a:buFont typeface="Arial"/>
              <a:buNone/>
              <a:defRPr/>
            </a:pPr>
            <a:endParaRPr dirty="0"/>
          </a:p>
        </p:txBody>
      </p:sp>
      <p:sp>
        <p:nvSpPr>
          <p:cNvPr id="6" name="Заголовок 1"/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2B13D4-DF1E-1C4A-830D-D017BC11B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03731" y="456564"/>
            <a:ext cx="6888088" cy="63807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D2AEF-88A6-0E43-BE13-0839F17F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Мишени в работе с СП поведением: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E0437-CBEB-9546-81F1-D310F9E79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968" y="1825624"/>
            <a:ext cx="5545832" cy="4843735"/>
          </a:xfrm>
        </p:spPr>
        <p:txBody>
          <a:bodyPr>
            <a:normAutofit fontScale="92500"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Помощь подростку в осознании проблемного поведения;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Информирование его о продуктивных способах преодоления трудных жизненных ситуаций;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Обучение навыкам иного решения проблем.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Обучение вербализации эмоциональных состояний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Навыкам межличностного взаимодействия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Важную роль при коррекции СП поведения играет семейная терапия, основанная на теории привязанности.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002060"/>
                </a:solidFill>
              </a:rPr>
              <a:t>«</a:t>
            </a:r>
            <a:r>
              <a:rPr lang="ru-RU" sz="1400" b="1" dirty="0">
                <a:solidFill>
                  <a:srgbClr val="002060"/>
                </a:solidFill>
              </a:rPr>
              <a:t>Что такое </a:t>
            </a:r>
            <a:r>
              <a:rPr lang="ru-RU" sz="1400" b="1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1400" b="1" dirty="0">
                <a:solidFill>
                  <a:srgbClr val="002060"/>
                </a:solidFill>
              </a:rPr>
              <a:t> поведение?</a:t>
            </a:r>
            <a:r>
              <a:rPr lang="ru-RU" sz="1400" dirty="0">
                <a:solidFill>
                  <a:srgbClr val="002060"/>
                </a:solidFill>
              </a:rPr>
              <a:t>» центр Перекресток. </a:t>
            </a:r>
            <a:r>
              <a:rPr lang="ru-RU" sz="1400" dirty="0" err="1">
                <a:solidFill>
                  <a:srgbClr val="002060"/>
                </a:solidFill>
              </a:rPr>
              <a:t>Данныи</a:t>
            </a:r>
            <a:r>
              <a:rPr lang="ru-RU" sz="1400" dirty="0">
                <a:solidFill>
                  <a:srgbClr val="002060"/>
                </a:solidFill>
              </a:rPr>
              <a:t>̆ материал публикуется с разрешения организации </a:t>
            </a:r>
            <a:r>
              <a:rPr lang="en" sz="1400" dirty="0">
                <a:solidFill>
                  <a:srgbClr val="002060"/>
                </a:solidFill>
              </a:rPr>
              <a:t>Mind (mental health charity), </a:t>
            </a:r>
            <a:r>
              <a:rPr lang="ru-RU" sz="1400" dirty="0">
                <a:solidFill>
                  <a:srgbClr val="002060"/>
                </a:solidFill>
              </a:rPr>
              <a:t>Великобритания. Оригинальную версию вы можете </a:t>
            </a:r>
            <a:r>
              <a:rPr lang="ru-RU" sz="1400" dirty="0" err="1">
                <a:solidFill>
                  <a:srgbClr val="002060"/>
                </a:solidFill>
              </a:rPr>
              <a:t>найти</a:t>
            </a:r>
            <a:r>
              <a:rPr lang="ru-RU" sz="1400" dirty="0">
                <a:solidFill>
                  <a:srgbClr val="002060"/>
                </a:solidFill>
              </a:rPr>
              <a:t> на </a:t>
            </a:r>
            <a:r>
              <a:rPr lang="ru-RU" sz="1400" dirty="0" err="1">
                <a:solidFill>
                  <a:srgbClr val="002060"/>
                </a:solidFill>
              </a:rPr>
              <a:t>сайте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" sz="1400" dirty="0" err="1">
                <a:solidFill>
                  <a:srgbClr val="002060"/>
                </a:solidFill>
              </a:rPr>
              <a:t>www.mind.org.uk</a:t>
            </a:r>
            <a:r>
              <a:rPr lang="en" sz="1400" dirty="0">
                <a:solidFill>
                  <a:srgbClr val="002060"/>
                </a:solidFill>
              </a:rPr>
              <a:t> 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A21928-3F11-794E-AC80-AB961F93C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25625"/>
            <a:ext cx="4865511" cy="435133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700842-B11C-994B-8CED-A37E5E32EA08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59B3FF-7D03-E34C-989D-97949032E01D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5691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D65AE-9274-424B-B68A-957C1854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32" y="2606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Способы </a:t>
            </a:r>
            <a:r>
              <a:rPr lang="ru-RU" sz="3600" b="1" dirty="0" err="1">
                <a:solidFill>
                  <a:srgbClr val="002060"/>
                </a:solidFill>
              </a:rPr>
              <a:t>совладания</a:t>
            </a:r>
            <a:r>
              <a:rPr lang="ru-RU" sz="3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AE1189-ADFD-7A45-BA5D-D074B6268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851" y="1617186"/>
            <a:ext cx="7131462" cy="508775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Обращение за помощью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Понять закономерности и паттерны своих самоповреждений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Ведение дневника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Ведение приложения, счетчика </a:t>
            </a:r>
            <a:r>
              <a:rPr lang="ru-RU" sz="2400" dirty="0" err="1">
                <a:solidFill>
                  <a:srgbClr val="002060"/>
                </a:solidFill>
              </a:rPr>
              <a:t>селф-харм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Отвлечь себя от желания причинить себе вред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Откладывать </a:t>
            </a:r>
            <a:r>
              <a:rPr lang="ru-RU" sz="2400" dirty="0" err="1">
                <a:solidFill>
                  <a:srgbClr val="002060"/>
                </a:solidFill>
              </a:rPr>
              <a:t>селф-харм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Принимать свои эмоции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Работа с </a:t>
            </a:r>
            <a:r>
              <a:rPr lang="ru-RU" sz="2400" dirty="0" err="1">
                <a:solidFill>
                  <a:srgbClr val="002060"/>
                </a:solidFill>
              </a:rPr>
              <a:t>самооценкои</a:t>
            </a:r>
            <a:r>
              <a:rPr lang="ru-RU" sz="2400" dirty="0">
                <a:solidFill>
                  <a:srgbClr val="002060"/>
                </a:solidFill>
              </a:rPr>
              <a:t>̆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Забота о своем физическом состоянии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E406FD1-CE21-DA48-806E-60FA38BEB98F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9FA4580-91D5-0F4F-8F91-A6A58DAF2AC4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15A412-CDCB-9B46-B7C2-B8A435568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4" y="1586210"/>
            <a:ext cx="4542664" cy="487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9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FC303-7035-9340-93F5-A202351BB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ru-RU" dirty="0"/>
              <a:t>Дневник автоматических мыслей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B9083CE-E689-B641-89AC-8B64AA9839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0950" y="2466847"/>
          <a:ext cx="10179052" cy="323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949">
                  <a:extLst>
                    <a:ext uri="{9D8B030D-6E8A-4147-A177-3AD203B41FA5}">
                      <a16:colId xmlns:a16="http://schemas.microsoft.com/office/drawing/2014/main" val="2717680765"/>
                    </a:ext>
                  </a:extLst>
                </a:gridCol>
                <a:gridCol w="3176092">
                  <a:extLst>
                    <a:ext uri="{9D8B030D-6E8A-4147-A177-3AD203B41FA5}">
                      <a16:colId xmlns:a16="http://schemas.microsoft.com/office/drawing/2014/main" val="1730987495"/>
                    </a:ext>
                  </a:extLst>
                </a:gridCol>
                <a:gridCol w="2513997">
                  <a:extLst>
                    <a:ext uri="{9D8B030D-6E8A-4147-A177-3AD203B41FA5}">
                      <a16:colId xmlns:a16="http://schemas.microsoft.com/office/drawing/2014/main" val="573512927"/>
                    </a:ext>
                  </a:extLst>
                </a:gridCol>
                <a:gridCol w="2322014">
                  <a:extLst>
                    <a:ext uri="{9D8B030D-6E8A-4147-A177-3AD203B41FA5}">
                      <a16:colId xmlns:a16="http://schemas.microsoft.com/office/drawing/2014/main" val="3848802689"/>
                    </a:ext>
                  </a:extLst>
                </a:gridCol>
              </a:tblGrid>
              <a:tr h="1474432"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Ситуация </a:t>
                      </a:r>
                    </a:p>
                  </a:txBody>
                  <a:tcPr marL="141772" marR="141772" marT="70886" marB="70886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Автоматическая мысль</a:t>
                      </a:r>
                    </a:p>
                  </a:txBody>
                  <a:tcPr marL="141772" marR="141772" marT="70886" marB="70886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Чувства, ощущения в теле</a:t>
                      </a:r>
                    </a:p>
                  </a:txBody>
                  <a:tcPr marL="141772" marR="141772" marT="70886" marB="70886"/>
                </a:tc>
                <a:tc>
                  <a:txBody>
                    <a:bodyPr/>
                    <a:lstStyle/>
                    <a:p>
                      <a:r>
                        <a:rPr lang="ru-RU" sz="2800">
                          <a:solidFill>
                            <a:schemeClr val="tx1"/>
                          </a:solidFill>
                        </a:rPr>
                        <a:t>Поведение</a:t>
                      </a:r>
                    </a:p>
                  </a:txBody>
                  <a:tcPr marL="141772" marR="141772" marT="70886" marB="70886"/>
                </a:tc>
                <a:extLst>
                  <a:ext uri="{0D108BD9-81ED-4DB2-BD59-A6C34878D82A}">
                    <a16:rowId xmlns:a16="http://schemas.microsoft.com/office/drawing/2014/main" val="3334878895"/>
                  </a:ext>
                </a:extLst>
              </a:tr>
              <a:tr h="1049115"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 marL="141772" marR="141772" marT="70886" marB="70886"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 marL="141772" marR="141772" marT="70886" marB="70886"/>
                </a:tc>
                <a:tc>
                  <a:txBody>
                    <a:bodyPr/>
                    <a:lstStyle/>
                    <a:p>
                      <a:endParaRPr lang="ru-RU" sz="2800"/>
                    </a:p>
                    <a:p>
                      <a:endParaRPr lang="ru-RU" sz="2800"/>
                    </a:p>
                  </a:txBody>
                  <a:tcPr marL="141772" marR="141772" marT="70886" marB="70886"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 marL="141772" marR="141772" marT="70886" marB="70886"/>
                </a:tc>
                <a:extLst>
                  <a:ext uri="{0D108BD9-81ED-4DB2-BD59-A6C34878D82A}">
                    <a16:rowId xmlns:a16="http://schemas.microsoft.com/office/drawing/2014/main" val="808641109"/>
                  </a:ext>
                </a:extLst>
              </a:tr>
              <a:tr h="708862"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 marL="141772" marR="141772" marT="70886" marB="70886"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 marL="141772" marR="141772" marT="70886" marB="70886"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 marL="141772" marR="141772" marT="70886" marB="70886"/>
                </a:tc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 marL="141772" marR="141772" marT="70886" marB="70886"/>
                </a:tc>
                <a:extLst>
                  <a:ext uri="{0D108BD9-81ED-4DB2-BD59-A6C34878D82A}">
                    <a16:rowId xmlns:a16="http://schemas.microsoft.com/office/drawing/2014/main" val="2406709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18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EDF6F-9E2B-781B-2F48-30C63917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Анализ срыва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CB6F32F-1E3B-DD35-1083-18F1E9583D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974717"/>
              </p:ext>
            </p:extLst>
          </p:nvPr>
        </p:nvGraphicFramePr>
        <p:xfrm>
          <a:off x="551384" y="1772816"/>
          <a:ext cx="11161241" cy="4720059"/>
        </p:xfrm>
        <a:graphic>
          <a:graphicData uri="http://schemas.openxmlformats.org/drawingml/2006/table">
            <a:tbl>
              <a:tblPr firstRow="1" bandRow="1">
                <a:tableStyleId>{6C8797AC-CD87-28E5-472E-0556B7E85959}</a:tableStyleId>
              </a:tblPr>
              <a:tblGrid>
                <a:gridCol w="1629424">
                  <a:extLst>
                    <a:ext uri="{9D8B030D-6E8A-4147-A177-3AD203B41FA5}">
                      <a16:colId xmlns:a16="http://schemas.microsoft.com/office/drawing/2014/main" val="245915717"/>
                    </a:ext>
                  </a:extLst>
                </a:gridCol>
                <a:gridCol w="2020570">
                  <a:extLst>
                    <a:ext uri="{9D8B030D-6E8A-4147-A177-3AD203B41FA5}">
                      <a16:colId xmlns:a16="http://schemas.microsoft.com/office/drawing/2014/main" val="3576978018"/>
                    </a:ext>
                  </a:extLst>
                </a:gridCol>
                <a:gridCol w="2423568">
                  <a:extLst>
                    <a:ext uri="{9D8B030D-6E8A-4147-A177-3AD203B41FA5}">
                      <a16:colId xmlns:a16="http://schemas.microsoft.com/office/drawing/2014/main" val="3297726355"/>
                    </a:ext>
                  </a:extLst>
                </a:gridCol>
                <a:gridCol w="2278544">
                  <a:extLst>
                    <a:ext uri="{9D8B030D-6E8A-4147-A177-3AD203B41FA5}">
                      <a16:colId xmlns:a16="http://schemas.microsoft.com/office/drawing/2014/main" val="3380273058"/>
                    </a:ext>
                  </a:extLst>
                </a:gridCol>
                <a:gridCol w="2809135">
                  <a:extLst>
                    <a:ext uri="{9D8B030D-6E8A-4147-A177-3AD203B41FA5}">
                      <a16:colId xmlns:a16="http://schemas.microsoft.com/office/drawing/2014/main" val="3760637521"/>
                    </a:ext>
                  </a:extLst>
                </a:gridCol>
              </a:tblGrid>
              <a:tr h="1800023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</a:rPr>
                        <a:t>Триггер: </a:t>
                      </a:r>
                    </a:p>
                    <a:p>
                      <a:pPr algn="l"/>
                      <a:r>
                        <a:rPr lang="ru-RU" sz="1200">
                          <a:effectLst/>
                        </a:rPr>
                        <a:t>Что побудило меня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</a:rPr>
                        <a:t>Мысли и чувства:</a:t>
                      </a:r>
                    </a:p>
                    <a:p>
                      <a:pPr algn="l"/>
                      <a:r>
                        <a:rPr lang="ru-RU" sz="1200" dirty="0">
                          <a:effectLst/>
                        </a:rPr>
                        <a:t>О чем я думали что чувствовал?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</a:rPr>
                        <a:t>Поведение: </a:t>
                      </a:r>
                    </a:p>
                    <a:p>
                      <a:pPr algn="l"/>
                      <a:r>
                        <a:rPr lang="ru-RU" sz="1200">
                          <a:effectLst/>
                        </a:rPr>
                        <a:t>Что я делал?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</a:rPr>
                        <a:t>Положительные последствия:</a:t>
                      </a:r>
                    </a:p>
                    <a:p>
                      <a:pPr algn="l"/>
                      <a:r>
                        <a:rPr lang="ru-RU" sz="1200">
                          <a:effectLst/>
                        </a:rPr>
                        <a:t>Что хорошего мне это дало?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</a:rPr>
                        <a:t>Отрицательные последствия:</a:t>
                      </a:r>
                    </a:p>
                    <a:p>
                      <a:pPr algn="l"/>
                      <a:r>
                        <a:rPr lang="ru-RU" sz="1200">
                          <a:effectLst/>
                        </a:rPr>
                        <a:t>Что произошло плохого?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414248"/>
                  </a:ext>
                </a:extLst>
              </a:tr>
              <a:tr h="730009"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689024"/>
                  </a:ext>
                </a:extLst>
              </a:tr>
              <a:tr h="730009"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063809"/>
                  </a:ext>
                </a:extLst>
              </a:tr>
              <a:tr h="730009"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10288"/>
                  </a:ext>
                </a:extLst>
              </a:tr>
              <a:tr h="730009"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524099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0CA31F-23AB-5A33-1194-7274CD91E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2E90D-3E44-4D4B-8E66-9B4A30BA7E0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32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B04A7-2046-3940-BA9E-9ECB823D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Способы самопомощи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A314704-5A67-5D43-9E8D-36152AA96E17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20CF7B-2338-FA4C-9A5D-93E78B35128C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1" name="Picture 1" descr="page11image1071482512">
            <a:extLst>
              <a:ext uri="{FF2B5EF4-FFF2-40B4-BE49-F238E27FC236}">
                <a16:creationId xmlns:a16="http://schemas.microsoft.com/office/drawing/2014/main" id="{23FA8464-7433-0A46-AFE9-CADC2C97F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035078"/>
            <a:ext cx="29845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14BD3A-451D-4B4A-8A25-7B78F4B297AF}"/>
              </a:ext>
            </a:extLst>
          </p:cNvPr>
          <p:cNvSpPr/>
          <p:nvPr/>
        </p:nvSpPr>
        <p:spPr>
          <a:xfrm>
            <a:off x="542767" y="2090633"/>
            <a:ext cx="2565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Cambria,Bold"/>
              </a:rPr>
              <a:t>Гнев и фрустрация </a:t>
            </a:r>
            <a:endParaRPr lang="ru-RU" altLang="ru-RU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123" name="Picture 3" descr="page11image1074041872">
            <a:extLst>
              <a:ext uri="{FF2B5EF4-FFF2-40B4-BE49-F238E27FC236}">
                <a16:creationId xmlns:a16="http://schemas.microsoft.com/office/drawing/2014/main" id="{41014373-E9F2-CB49-977E-A3CE421C8E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533" y="1750510"/>
            <a:ext cx="29591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B8AC466-1A3E-0F46-AD3D-F3D38C470DAF}"/>
              </a:ext>
            </a:extLst>
          </p:cNvPr>
          <p:cNvSpPr/>
          <p:nvPr/>
        </p:nvSpPr>
        <p:spPr>
          <a:xfrm>
            <a:off x="8184232" y="1850412"/>
            <a:ext cx="2015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mbria,Bold"/>
              </a:rPr>
              <a:t>Грусть и страх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4" name="Picture 3" descr="page11image1074041872">
            <a:extLst>
              <a:ext uri="{FF2B5EF4-FFF2-40B4-BE49-F238E27FC236}">
                <a16:creationId xmlns:a16="http://schemas.microsoft.com/office/drawing/2014/main" id="{9679DC12-DED1-3C41-BF9D-6587E754C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74" y="4581128"/>
            <a:ext cx="29591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page11image1074041872">
            <a:extLst>
              <a:ext uri="{FF2B5EF4-FFF2-40B4-BE49-F238E27FC236}">
                <a16:creationId xmlns:a16="http://schemas.microsoft.com/office/drawing/2014/main" id="{3D78FB9A-C5FA-2C40-A0F4-DDFDE084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14" y="2476567"/>
            <a:ext cx="29591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page11image1074041872">
            <a:extLst>
              <a:ext uri="{FF2B5EF4-FFF2-40B4-BE49-F238E27FC236}">
                <a16:creationId xmlns:a16="http://schemas.microsoft.com/office/drawing/2014/main" id="{9E97CFDC-32FA-9841-A9EE-40EB5A7B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5213032"/>
            <a:ext cx="29591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27F4E5-B54F-4D49-AD79-281BDADEDAB5}"/>
              </a:ext>
            </a:extLst>
          </p:cNvPr>
          <p:cNvSpPr/>
          <p:nvPr/>
        </p:nvSpPr>
        <p:spPr>
          <a:xfrm>
            <a:off x="4586956" y="2464602"/>
            <a:ext cx="2813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Cambria,Bold"/>
              </a:rPr>
              <a:t>Потребность в контроле </a:t>
            </a:r>
            <a:endParaRPr lang="ru-RU" altLang="ru-RU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4CD471-44DA-294F-AD8D-CDC36CCA98CD}"/>
              </a:ext>
            </a:extLst>
          </p:cNvPr>
          <p:cNvSpPr/>
          <p:nvPr/>
        </p:nvSpPr>
        <p:spPr>
          <a:xfrm>
            <a:off x="1758004" y="4718202"/>
            <a:ext cx="2604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</a:rPr>
              <a:t>Отрешенность </a:t>
            </a:r>
          </a:p>
          <a:p>
            <a:pPr lvl="0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000" dirty="0">
              <a:latin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BD608A1-9694-1B48-BD68-16BA3CFAAF81}"/>
              </a:ext>
            </a:extLst>
          </p:cNvPr>
          <p:cNvSpPr/>
          <p:nvPr/>
        </p:nvSpPr>
        <p:spPr>
          <a:xfrm>
            <a:off x="9480376" y="5366266"/>
            <a:ext cx="881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Cambria,Bold"/>
              </a:rPr>
              <a:t>Стыд </a:t>
            </a:r>
            <a:endParaRPr lang="ru-RU" altLang="ru-RU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127" name="Picture 7" descr="page12image1074181712">
            <a:extLst>
              <a:ext uri="{FF2B5EF4-FFF2-40B4-BE49-F238E27FC236}">
                <a16:creationId xmlns:a16="http://schemas.microsoft.com/office/drawing/2014/main" id="{538D1DD9-B03D-A144-9A61-D4658741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99" y="4058483"/>
            <a:ext cx="3048000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3126B8-A244-884C-B2C4-ACB17423DD47}"/>
              </a:ext>
            </a:extLst>
          </p:cNvPr>
          <p:cNvSpPr/>
          <p:nvPr/>
        </p:nvSpPr>
        <p:spPr>
          <a:xfrm>
            <a:off x="5384807" y="4039455"/>
            <a:ext cx="2670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Cambria,Bold"/>
              </a:rPr>
              <a:t>Ненависть к себе и желание наказать </a:t>
            </a:r>
            <a:endParaRPr lang="ru-RU" altLang="ru-RU" sz="2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A59575-ABAB-7E45-8E56-B761F7ADA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06388" y="136774"/>
            <a:ext cx="8472265" cy="638070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E78B1D2-4030-004E-8C7C-DB07C5BA1B3F}"/>
              </a:ext>
            </a:extLst>
          </p:cNvPr>
          <p:cNvSpPr/>
          <p:nvPr/>
        </p:nvSpPr>
        <p:spPr>
          <a:xfrm>
            <a:off x="138321" y="6306198"/>
            <a:ext cx="11211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«</a:t>
            </a:r>
            <a:r>
              <a:rPr lang="ru-RU" sz="1200" b="1" dirty="0">
                <a:solidFill>
                  <a:srgbClr val="002060"/>
                </a:solidFill>
              </a:rPr>
              <a:t>Что такое </a:t>
            </a:r>
            <a:r>
              <a:rPr lang="ru-RU" sz="1200" b="1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1200" b="1" dirty="0">
                <a:solidFill>
                  <a:srgbClr val="002060"/>
                </a:solidFill>
              </a:rPr>
              <a:t> поведение?</a:t>
            </a:r>
            <a:r>
              <a:rPr lang="ru-RU" sz="1200" dirty="0">
                <a:solidFill>
                  <a:srgbClr val="002060"/>
                </a:solidFill>
              </a:rPr>
              <a:t>» центр </a:t>
            </a:r>
            <a:r>
              <a:rPr lang="ru-RU" sz="1200" dirty="0" err="1">
                <a:solidFill>
                  <a:srgbClr val="002060"/>
                </a:solidFill>
              </a:rPr>
              <a:t>Перекресток.Данныи</a:t>
            </a:r>
            <a:r>
              <a:rPr lang="ru-RU" sz="1200" dirty="0">
                <a:solidFill>
                  <a:srgbClr val="002060"/>
                </a:solidFill>
              </a:rPr>
              <a:t>̆ материал публикуется с разрешения организации </a:t>
            </a:r>
            <a:r>
              <a:rPr lang="en" sz="1200" dirty="0">
                <a:solidFill>
                  <a:srgbClr val="002060"/>
                </a:solidFill>
              </a:rPr>
              <a:t>Mind (mental health charity), </a:t>
            </a:r>
            <a:r>
              <a:rPr lang="ru-RU" sz="1200" dirty="0">
                <a:solidFill>
                  <a:srgbClr val="002060"/>
                </a:solidFill>
              </a:rPr>
              <a:t>Великобритания. Оригинальную версию вы можете </a:t>
            </a:r>
            <a:r>
              <a:rPr lang="ru-RU" sz="1200" dirty="0" err="1">
                <a:solidFill>
                  <a:srgbClr val="002060"/>
                </a:solidFill>
              </a:rPr>
              <a:t>найти</a:t>
            </a:r>
            <a:r>
              <a:rPr lang="ru-RU" sz="1200" dirty="0">
                <a:solidFill>
                  <a:srgbClr val="002060"/>
                </a:solidFill>
              </a:rPr>
              <a:t> на </a:t>
            </a:r>
            <a:r>
              <a:rPr lang="ru-RU" sz="1200" dirty="0" err="1">
                <a:solidFill>
                  <a:srgbClr val="002060"/>
                </a:solidFill>
              </a:rPr>
              <a:t>сайте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" sz="1200" dirty="0" err="1">
                <a:solidFill>
                  <a:srgbClr val="002060"/>
                </a:solidFill>
              </a:rPr>
              <a:t>www.mind.org.uk</a:t>
            </a:r>
            <a:r>
              <a:rPr lang="en" sz="12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353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FF3C7-EC56-A743-896F-4E3BB5F7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Где получить помощь? 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FB9F3-EAD9-6F42-8BDE-E3A62F058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Поддержка близких</a:t>
            </a:r>
          </a:p>
          <a:p>
            <a:r>
              <a:rPr lang="ru-RU" dirty="0">
                <a:solidFill>
                  <a:srgbClr val="002060"/>
                </a:solidFill>
              </a:rPr>
              <a:t>Помощь врача/Помощь терапевта </a:t>
            </a:r>
          </a:p>
          <a:p>
            <a:r>
              <a:rPr lang="ru-RU" dirty="0">
                <a:solidFill>
                  <a:srgbClr val="002060"/>
                </a:solidFill>
              </a:rPr>
              <a:t>Личная терапия/обращение к психологу</a:t>
            </a:r>
          </a:p>
          <a:p>
            <a:r>
              <a:rPr lang="ru-RU" dirty="0">
                <a:solidFill>
                  <a:srgbClr val="002060"/>
                </a:solidFill>
              </a:rPr>
              <a:t>Медикаментозное лечение </a:t>
            </a:r>
          </a:p>
          <a:p>
            <a:r>
              <a:rPr lang="ru-RU" dirty="0">
                <a:solidFill>
                  <a:srgbClr val="002060"/>
                </a:solidFill>
              </a:rPr>
              <a:t>Помощь в кризисных ситуациях </a:t>
            </a:r>
          </a:p>
          <a:p>
            <a:r>
              <a:rPr lang="ru-RU" dirty="0">
                <a:solidFill>
                  <a:srgbClr val="002060"/>
                </a:solidFill>
              </a:rPr>
              <a:t>Телефонная служба поддержки </a:t>
            </a:r>
          </a:p>
          <a:p>
            <a:r>
              <a:rPr lang="ru-RU" dirty="0">
                <a:solidFill>
                  <a:srgbClr val="002060"/>
                </a:solidFill>
              </a:rPr>
              <a:t>Группы поддержки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36BAE-0E02-2745-A5ED-8B6F9BB63301}"/>
              </a:ext>
            </a:extLst>
          </p:cNvPr>
          <p:cNvSpPr txBox="1"/>
          <p:nvPr/>
        </p:nvSpPr>
        <p:spPr>
          <a:xfrm>
            <a:off x="541283" y="5715298"/>
            <a:ext cx="11109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</a:rPr>
              <a:t>«</a:t>
            </a:r>
            <a:r>
              <a:rPr lang="ru-RU" sz="1200" b="1" dirty="0">
                <a:solidFill>
                  <a:srgbClr val="002060"/>
                </a:solidFill>
              </a:rPr>
              <a:t>Что такое суицидальные мысли?</a:t>
            </a:r>
            <a:r>
              <a:rPr lang="ru-RU" sz="1200" dirty="0">
                <a:solidFill>
                  <a:srgbClr val="002060"/>
                </a:solidFill>
              </a:rPr>
              <a:t>» центр Перекресток.</a:t>
            </a:r>
          </a:p>
          <a:p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Данныи</a:t>
            </a:r>
            <a:r>
              <a:rPr lang="ru-RU" sz="1200" dirty="0">
                <a:solidFill>
                  <a:srgbClr val="002060"/>
                </a:solidFill>
              </a:rPr>
              <a:t>̆ материал публикуется с разрешения организации </a:t>
            </a:r>
            <a:r>
              <a:rPr lang="en" sz="1200" dirty="0">
                <a:solidFill>
                  <a:srgbClr val="002060"/>
                </a:solidFill>
              </a:rPr>
              <a:t>Mind (mental health charity), </a:t>
            </a:r>
            <a:r>
              <a:rPr lang="ru-RU" sz="1200" dirty="0">
                <a:solidFill>
                  <a:srgbClr val="002060"/>
                </a:solidFill>
              </a:rPr>
              <a:t>Великобритания. Оригинальную версию вы можете </a:t>
            </a:r>
            <a:r>
              <a:rPr lang="ru-RU" sz="1200" dirty="0" err="1">
                <a:solidFill>
                  <a:srgbClr val="002060"/>
                </a:solidFill>
              </a:rPr>
              <a:t>найти</a:t>
            </a:r>
            <a:r>
              <a:rPr lang="ru-RU" sz="1200" dirty="0">
                <a:solidFill>
                  <a:srgbClr val="002060"/>
                </a:solidFill>
              </a:rPr>
              <a:t> на </a:t>
            </a:r>
            <a:r>
              <a:rPr lang="ru-RU" sz="1200" dirty="0" err="1">
                <a:solidFill>
                  <a:srgbClr val="002060"/>
                </a:solidFill>
              </a:rPr>
              <a:t>сайте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" sz="1200" dirty="0" err="1">
                <a:solidFill>
                  <a:srgbClr val="002060"/>
                </a:solidFill>
              </a:rPr>
              <a:t>www.mind.org.uk</a:t>
            </a:r>
            <a:r>
              <a:rPr lang="en" sz="1200" dirty="0">
                <a:solidFill>
                  <a:srgbClr val="002060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667A6C5-CBBA-C045-9358-0C6A1D53E654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E19239-7817-3545-8DBB-4BBB81008CC3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47C9A8-85AB-FC4D-A3D8-57A1FD85E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03731" y="456564"/>
            <a:ext cx="6888088" cy="63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1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FE53E-BD23-2649-8F55-591980748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3600" dirty="0">
                <a:solidFill>
                  <a:srgbClr val="002060"/>
                </a:solidFill>
              </a:rPr>
              <a:t> поведение детей и подростков: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F7AD9B-FB57-2C45-B2F4-1948728E4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690688"/>
            <a:ext cx="6696744" cy="480218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002060"/>
                </a:solidFill>
              </a:rPr>
              <a:t>Под </a:t>
            </a:r>
            <a:r>
              <a:rPr lang="ru-RU" sz="2400" dirty="0" err="1">
                <a:solidFill>
                  <a:srgbClr val="002060"/>
                </a:solidFill>
              </a:rPr>
              <a:t>самоповреждающим</a:t>
            </a:r>
            <a:r>
              <a:rPr lang="ru-RU" sz="2400" dirty="0">
                <a:solidFill>
                  <a:srgbClr val="002060"/>
                </a:solidFill>
              </a:rPr>
              <a:t> поведением понимают ряд действий </a:t>
            </a:r>
            <a:r>
              <a:rPr lang="ru-RU" sz="2400" dirty="0" err="1">
                <a:solidFill>
                  <a:srgbClr val="002060"/>
                </a:solidFill>
              </a:rPr>
              <a:t>аутоагрессивного</a:t>
            </a:r>
            <a:r>
              <a:rPr lang="ru-RU" sz="2400" dirty="0">
                <a:solidFill>
                  <a:srgbClr val="002060"/>
                </a:solidFill>
              </a:rPr>
              <a:t> характера, направленных на сознательное нанесение физического ущерба своему телу, имеющего малую вероятность летального исхода, социально неприемлемое по своему характеру и производимое с целью уменьшить и/или справиться с психологическим </a:t>
            </a:r>
            <a:r>
              <a:rPr lang="ru-RU" sz="2400" dirty="0" err="1">
                <a:solidFill>
                  <a:srgbClr val="002060"/>
                </a:solidFill>
              </a:rPr>
              <a:t>дистрессом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2400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2400" dirty="0">
                <a:solidFill>
                  <a:srgbClr val="002060"/>
                </a:solidFill>
              </a:rPr>
              <a:t> поведение (или </a:t>
            </a:r>
            <a:r>
              <a:rPr lang="ru-RU" sz="2400" dirty="0" err="1">
                <a:solidFill>
                  <a:srgbClr val="002060"/>
                </a:solidFill>
              </a:rPr>
              <a:t>селф-харм</a:t>
            </a:r>
            <a:r>
              <a:rPr lang="ru-RU" sz="2400" dirty="0">
                <a:solidFill>
                  <a:srgbClr val="002060"/>
                </a:solidFill>
              </a:rPr>
              <a:t>, от англ. </a:t>
            </a:r>
            <a:r>
              <a:rPr lang="en" sz="2400" dirty="0">
                <a:solidFill>
                  <a:srgbClr val="002060"/>
                </a:solidFill>
              </a:rPr>
              <a:t>self-harm) – </a:t>
            </a:r>
            <a:r>
              <a:rPr lang="ru-RU" sz="2400" dirty="0">
                <a:solidFill>
                  <a:srgbClr val="002060"/>
                </a:solidFill>
              </a:rPr>
              <a:t>это нанесение себе повреждений с целью справиться с тяжелыми переживаниями, болезненными воспоминаниями, ситуациями, которые трудно пережить, и невозможностью контролировать свою жизнь. К </a:t>
            </a:r>
            <a:r>
              <a:rPr lang="ru-RU" sz="2400" dirty="0" err="1">
                <a:solidFill>
                  <a:srgbClr val="002060"/>
                </a:solidFill>
              </a:rPr>
              <a:t>селф-харму</a:t>
            </a:r>
            <a:r>
              <a:rPr lang="ru-RU" sz="2400" dirty="0">
                <a:solidFill>
                  <a:srgbClr val="002060"/>
                </a:solidFill>
              </a:rPr>
              <a:t> обращаются люди, когда они чувствуют, что у них нет другого выбора. 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339CE6-F572-B64F-BE44-E91157972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1953215"/>
            <a:ext cx="4503688" cy="367453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E06F793-F0EF-9C47-912E-E771300F65B8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1FAFECA-423B-D54B-8FCB-34663313D4D5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9921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199" y="365124"/>
            <a:ext cx="10515600" cy="104457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dirty="0"/>
            </a:br>
            <a:br>
              <a:rPr lang="ru-RU" dirty="0"/>
            </a:br>
            <a:r>
              <a:rPr lang="ru-RU" dirty="0">
                <a:solidFill>
                  <a:srgbClr val="002060"/>
                </a:solidFill>
              </a:rPr>
              <a:t>Чем могут помочь друзья и семья?</a:t>
            </a:r>
            <a:br>
              <a:rPr lang="ru-RU" dirty="0">
                <a:solidFill>
                  <a:srgbClr val="002060"/>
                </a:solidFill>
              </a:rPr>
            </a:br>
            <a:br>
              <a:rPr lang="ru-RU" dirty="0">
                <a:solidFill>
                  <a:srgbClr val="002060"/>
                </a:solidFill>
              </a:rPr>
            </a:br>
            <a:endParaRPr dirty="0">
              <a:solidFill>
                <a:srgbClr val="00206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181826" y="1360815"/>
            <a:ext cx="6135372" cy="5476457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Постарайтесь</a:t>
            </a:r>
            <a:r>
              <a:rPr lang="ru-RU" sz="2000" dirty="0">
                <a:solidFill>
                  <a:srgbClr val="002060"/>
                </a:solidFill>
              </a:rPr>
              <a:t> не осуждать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 </a:t>
            </a:r>
            <a:r>
              <a:rPr lang="ru-RU" sz="2000" dirty="0" err="1">
                <a:solidFill>
                  <a:srgbClr val="002060"/>
                </a:solidFill>
              </a:rPr>
              <a:t>Дайте</a:t>
            </a:r>
            <a:r>
              <a:rPr lang="ru-RU" sz="2000" dirty="0">
                <a:solidFill>
                  <a:srgbClr val="002060"/>
                </a:solidFill>
              </a:rPr>
              <a:t> знать, что вы рядом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Помните, что человек гораздо больше, чем его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проблема </a:t>
            </a:r>
          </a:p>
          <a:p>
            <a:r>
              <a:rPr lang="ru-RU" sz="2000" dirty="0" err="1">
                <a:solidFill>
                  <a:srgbClr val="002060"/>
                </a:solidFill>
              </a:rPr>
              <a:t>Постарайтесь</a:t>
            </a:r>
            <a:r>
              <a:rPr lang="ru-RU" sz="2000" dirty="0">
                <a:solidFill>
                  <a:srgbClr val="002060"/>
                </a:solidFill>
              </a:rPr>
              <a:t> проявить сочувствие и понимание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причин этих </a:t>
            </a:r>
            <a:r>
              <a:rPr lang="ru-RU" sz="2000" dirty="0" err="1">
                <a:solidFill>
                  <a:srgbClr val="002060"/>
                </a:solidFill>
              </a:rPr>
              <a:t>действии</a:t>
            </a:r>
            <a:r>
              <a:rPr lang="ru-RU" sz="2000" dirty="0">
                <a:solidFill>
                  <a:srgbClr val="002060"/>
                </a:solidFill>
              </a:rPr>
              <a:t>̆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Позвольте человеку самому принимать решения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Предложите помощь и поддержку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Напомните человеку о его сильных сторонах и тех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вещах, которые у него хорошо получаются </a:t>
            </a:r>
          </a:p>
          <a:p>
            <a:r>
              <a:rPr lang="ru-RU" sz="2000" dirty="0" err="1">
                <a:solidFill>
                  <a:srgbClr val="002060"/>
                </a:solidFill>
              </a:rPr>
              <a:t>Попробуйте</a:t>
            </a:r>
            <a:r>
              <a:rPr lang="ru-RU" sz="2000" dirty="0">
                <a:solidFill>
                  <a:srgbClr val="002060"/>
                </a:solidFill>
              </a:rPr>
              <a:t> говорить открыто и взять на себя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ответственность за свои страхи </a:t>
            </a:r>
          </a:p>
          <a:p>
            <a:endParaRPr lang="ru-RU" sz="1600" b="0" i="1" u="none" strike="noStrike" cap="none" spc="0" dirty="0">
              <a:solidFill>
                <a:srgbClr val="002060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  <p:sp>
        <p:nvSpPr>
          <p:cNvPr id="6" name="Заголовок 1"/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DCF8EB-0610-2B42-B571-E3D5B078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03731" y="456564"/>
            <a:ext cx="6888088" cy="6380708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CEDD78C6-C2FF-4845-A548-BEB55C764933}"/>
              </a:ext>
            </a:extLst>
          </p:cNvPr>
          <p:cNvSpPr txBox="1">
            <a:spLocks/>
          </p:cNvSpPr>
          <p:nvPr/>
        </p:nvSpPr>
        <p:spPr bwMode="auto">
          <a:xfrm>
            <a:off x="6456040" y="1902403"/>
            <a:ext cx="5040560" cy="4889150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accent4"/>
                </a:solidFill>
              </a:rPr>
              <a:t>Пытаться помочь </a:t>
            </a:r>
            <a:r>
              <a:rPr lang="ru-RU" sz="2000" dirty="0" err="1">
                <a:solidFill>
                  <a:schemeClr val="accent4"/>
                </a:solidFill>
              </a:rPr>
              <a:t>силои</a:t>
            </a:r>
            <a:r>
              <a:rPr lang="ru-RU" sz="2000" dirty="0">
                <a:solidFill>
                  <a:schemeClr val="accent4"/>
                </a:solidFill>
              </a:rPr>
              <a:t>̆ </a:t>
            </a:r>
          </a:p>
          <a:p>
            <a:r>
              <a:rPr lang="ru-RU" sz="2000" dirty="0">
                <a:solidFill>
                  <a:schemeClr val="accent4"/>
                </a:solidFill>
              </a:rPr>
              <a:t>Говорить или вести себя таким образом, что это будет </a:t>
            </a:r>
          </a:p>
          <a:p>
            <a:r>
              <a:rPr lang="ru-RU" sz="2000" dirty="0">
                <a:solidFill>
                  <a:schemeClr val="accent4"/>
                </a:solidFill>
              </a:rPr>
              <a:t>похоже на попытки контроля </a:t>
            </a:r>
          </a:p>
          <a:p>
            <a:r>
              <a:rPr lang="ru-RU" sz="2000" dirty="0">
                <a:solidFill>
                  <a:schemeClr val="accent4"/>
                </a:solidFill>
              </a:rPr>
              <a:t>Игнорирование повреждений или слишком сильная </a:t>
            </a:r>
            <a:r>
              <a:rPr lang="ru-RU" sz="2000" dirty="0" err="1">
                <a:solidFill>
                  <a:schemeClr val="accent4"/>
                </a:solidFill>
              </a:rPr>
              <a:t>сфокусированность</a:t>
            </a:r>
            <a:r>
              <a:rPr lang="ru-RU" sz="2000" dirty="0">
                <a:solidFill>
                  <a:schemeClr val="accent4"/>
                </a:solidFill>
              </a:rPr>
              <a:t> на них </a:t>
            </a:r>
          </a:p>
          <a:p>
            <a:r>
              <a:rPr lang="ru-RU" sz="2000" dirty="0">
                <a:solidFill>
                  <a:schemeClr val="accent4"/>
                </a:solidFill>
              </a:rPr>
              <a:t>Определение </a:t>
            </a:r>
            <a:r>
              <a:rPr lang="ru-RU" sz="2000" dirty="0" err="1">
                <a:solidFill>
                  <a:schemeClr val="accent4"/>
                </a:solidFill>
              </a:rPr>
              <a:t>селф-харма</a:t>
            </a:r>
            <a:r>
              <a:rPr lang="ru-RU" sz="2000" dirty="0">
                <a:solidFill>
                  <a:schemeClr val="accent4"/>
                </a:solidFill>
              </a:rPr>
              <a:t> как "привлечения внимания»</a:t>
            </a:r>
          </a:p>
          <a:p>
            <a:pPr marL="0" indent="0">
              <a:buNone/>
            </a:pPr>
            <a:endParaRPr lang="ru-RU" sz="1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200" dirty="0">
                <a:solidFill>
                  <a:srgbClr val="002060"/>
                </a:solidFill>
              </a:rPr>
              <a:t>«</a:t>
            </a:r>
            <a:r>
              <a:rPr lang="ru-RU" sz="1200" b="1" dirty="0">
                <a:solidFill>
                  <a:srgbClr val="002060"/>
                </a:solidFill>
              </a:rPr>
              <a:t>Что такое </a:t>
            </a:r>
            <a:r>
              <a:rPr lang="ru-RU" sz="1200" b="1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1200" b="1" dirty="0">
                <a:solidFill>
                  <a:srgbClr val="002060"/>
                </a:solidFill>
              </a:rPr>
              <a:t> поведение?</a:t>
            </a:r>
            <a:r>
              <a:rPr lang="ru-RU" sz="1200" dirty="0">
                <a:solidFill>
                  <a:srgbClr val="002060"/>
                </a:solidFill>
              </a:rPr>
              <a:t>» центр </a:t>
            </a:r>
            <a:r>
              <a:rPr lang="ru-RU" sz="1200" err="1">
                <a:solidFill>
                  <a:srgbClr val="002060"/>
                </a:solidFill>
              </a:rPr>
              <a:t>Перекресток</a:t>
            </a:r>
            <a:r>
              <a:rPr lang="ru-RU" sz="1200">
                <a:solidFill>
                  <a:srgbClr val="002060"/>
                </a:solidFill>
              </a:rPr>
              <a:t>. Данныи</a:t>
            </a:r>
            <a:r>
              <a:rPr lang="ru-RU" sz="1200" dirty="0">
                <a:solidFill>
                  <a:srgbClr val="002060"/>
                </a:solidFill>
              </a:rPr>
              <a:t>̆ материал публикуется с разрешения организации </a:t>
            </a:r>
            <a:r>
              <a:rPr lang="en" sz="1200" dirty="0">
                <a:solidFill>
                  <a:srgbClr val="002060"/>
                </a:solidFill>
              </a:rPr>
              <a:t>Mind (mental health charity), </a:t>
            </a:r>
            <a:r>
              <a:rPr lang="ru-RU" sz="1200" dirty="0">
                <a:solidFill>
                  <a:srgbClr val="002060"/>
                </a:solidFill>
              </a:rPr>
              <a:t>Великобритания. Оригинальную версию вы можете </a:t>
            </a:r>
            <a:r>
              <a:rPr lang="ru-RU" sz="1200" dirty="0" err="1">
                <a:solidFill>
                  <a:srgbClr val="002060"/>
                </a:solidFill>
              </a:rPr>
              <a:t>найти</a:t>
            </a:r>
            <a:r>
              <a:rPr lang="ru-RU" sz="1200" dirty="0">
                <a:solidFill>
                  <a:srgbClr val="002060"/>
                </a:solidFill>
              </a:rPr>
              <a:t> на </a:t>
            </a:r>
            <a:r>
              <a:rPr lang="ru-RU" sz="1200" dirty="0" err="1">
                <a:solidFill>
                  <a:srgbClr val="002060"/>
                </a:solidFill>
              </a:rPr>
              <a:t>сайте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" sz="1200" dirty="0" err="1">
                <a:solidFill>
                  <a:srgbClr val="002060"/>
                </a:solidFill>
              </a:rPr>
              <a:t>www.mind.org.uk</a:t>
            </a:r>
            <a:r>
              <a:rPr lang="en" sz="1200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1200" dirty="0">
                <a:solidFill>
                  <a:schemeClr val="accent4"/>
                </a:solidFill>
              </a:rPr>
              <a:t> </a:t>
            </a:r>
          </a:p>
          <a:p>
            <a:endParaRPr lang="ru-RU" sz="1600" i="1" dirty="0">
              <a:solidFill>
                <a:srgbClr val="002060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15029" y="963281"/>
            <a:ext cx="10515600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</a:rPr>
              <a:t>«Забота о себе» для близких и друзей</a:t>
            </a:r>
            <a:br>
              <a:rPr lang="ru-RU" sz="3200" dirty="0"/>
            </a:br>
            <a:br>
              <a:rPr lang="ru-RU" sz="3200" b="1" dirty="0">
                <a:solidFill>
                  <a:srgbClr val="002060"/>
                </a:solidFill>
              </a:rPr>
            </a:br>
            <a:endParaRPr sz="3200" b="1" i="1" dirty="0">
              <a:solidFill>
                <a:srgbClr val="002060"/>
              </a:solidFill>
              <a:latin typeface="+mn-lt"/>
              <a:ea typeface="+mn-lt"/>
              <a:cs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623392" y="1530348"/>
            <a:ext cx="10730407" cy="5093291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lnSpcReduction="10000"/>
          </a:bodyPr>
          <a:lstStyle/>
          <a:p>
            <a:endParaRPr lang="ru-RU" dirty="0"/>
          </a:p>
          <a:p>
            <a:r>
              <a:rPr lang="ru-RU" dirty="0">
                <a:solidFill>
                  <a:srgbClr val="002060"/>
                </a:solidFill>
              </a:rPr>
              <a:t>Важно четко проговорить, насколько часто и как именно вы готовы помогать </a:t>
            </a:r>
          </a:p>
          <a:p>
            <a:r>
              <a:rPr lang="ru-RU" dirty="0">
                <a:solidFill>
                  <a:srgbClr val="002060"/>
                </a:solidFill>
              </a:rPr>
              <a:t>Выясните, какие другие виды помощи и поддержки доступны, чтобы иметь возможность их предложить. </a:t>
            </a:r>
          </a:p>
          <a:p>
            <a:r>
              <a:rPr lang="ru-RU" dirty="0">
                <a:solidFill>
                  <a:srgbClr val="002060"/>
                </a:solidFill>
              </a:rPr>
              <a:t>Получите поддержку и необходимую информацию для себя. Вы также можете обратиться за </a:t>
            </a:r>
            <a:r>
              <a:rPr lang="ru-RU" dirty="0" err="1">
                <a:solidFill>
                  <a:srgbClr val="002060"/>
                </a:solidFill>
              </a:rPr>
              <a:t>поддержкои</a:t>
            </a:r>
            <a:r>
              <a:rPr lang="ru-RU" dirty="0">
                <a:solidFill>
                  <a:srgbClr val="002060"/>
                </a:solidFill>
              </a:rPr>
              <a:t>̆ к психологу или психотерапевту. 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200" dirty="0">
                <a:solidFill>
                  <a:srgbClr val="002060"/>
                </a:solidFill>
              </a:rPr>
              <a:t>«</a:t>
            </a:r>
            <a:r>
              <a:rPr lang="ru-RU" sz="1200" b="1" dirty="0">
                <a:solidFill>
                  <a:srgbClr val="002060"/>
                </a:solidFill>
              </a:rPr>
              <a:t>Что такое </a:t>
            </a:r>
            <a:r>
              <a:rPr lang="ru-RU" sz="1200" b="1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1200" b="1" dirty="0">
                <a:solidFill>
                  <a:srgbClr val="002060"/>
                </a:solidFill>
              </a:rPr>
              <a:t> поведение?</a:t>
            </a:r>
            <a:r>
              <a:rPr lang="ru-RU" sz="1200" dirty="0">
                <a:solidFill>
                  <a:srgbClr val="002060"/>
                </a:solidFill>
              </a:rPr>
              <a:t>» центр Перекресток. </a:t>
            </a:r>
            <a:r>
              <a:rPr lang="ru-RU" sz="1200" dirty="0" err="1">
                <a:solidFill>
                  <a:srgbClr val="002060"/>
                </a:solidFill>
              </a:rPr>
              <a:t>Данныи</a:t>
            </a:r>
            <a:r>
              <a:rPr lang="ru-RU" sz="1200" dirty="0">
                <a:solidFill>
                  <a:srgbClr val="002060"/>
                </a:solidFill>
              </a:rPr>
              <a:t>̆ материал публикуется с разрешения организации </a:t>
            </a:r>
            <a:r>
              <a:rPr lang="en" sz="1200" dirty="0">
                <a:solidFill>
                  <a:srgbClr val="002060"/>
                </a:solidFill>
              </a:rPr>
              <a:t>Mind (mental health charity), </a:t>
            </a:r>
            <a:r>
              <a:rPr lang="ru-RU" sz="1200" dirty="0">
                <a:solidFill>
                  <a:srgbClr val="002060"/>
                </a:solidFill>
              </a:rPr>
              <a:t>Великобритания. Оригинальную версию вы можете </a:t>
            </a:r>
            <a:r>
              <a:rPr lang="ru-RU" sz="1200" dirty="0" err="1">
                <a:solidFill>
                  <a:srgbClr val="002060"/>
                </a:solidFill>
              </a:rPr>
              <a:t>найти</a:t>
            </a:r>
            <a:r>
              <a:rPr lang="ru-RU" sz="1200" dirty="0">
                <a:solidFill>
                  <a:srgbClr val="002060"/>
                </a:solidFill>
              </a:rPr>
              <a:t> на </a:t>
            </a:r>
            <a:r>
              <a:rPr lang="ru-RU" sz="1200" dirty="0" err="1">
                <a:solidFill>
                  <a:srgbClr val="002060"/>
                </a:solidFill>
              </a:rPr>
              <a:t>сайте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en" sz="1200" dirty="0" err="1">
                <a:solidFill>
                  <a:srgbClr val="002060"/>
                </a:solidFill>
              </a:rPr>
              <a:t>www.mind.org.uk</a:t>
            </a:r>
            <a:r>
              <a:rPr lang="en" sz="1200" dirty="0">
                <a:solidFill>
                  <a:srgbClr val="002060"/>
                </a:solidFill>
              </a:rPr>
              <a:t> </a:t>
            </a:r>
          </a:p>
          <a:p>
            <a:endParaRPr lang="ru-RU" sz="1200" dirty="0">
              <a:solidFill>
                <a:srgbClr val="002060"/>
              </a:solidFill>
            </a:endParaRPr>
          </a:p>
          <a:p>
            <a:endParaRPr lang="ru-RU" sz="1200" dirty="0">
              <a:solidFill>
                <a:srgbClr val="002060"/>
              </a:solidFill>
            </a:endParaRPr>
          </a:p>
          <a:p>
            <a:pPr marL="0" indent="0" algn="just">
              <a:buFont typeface="Arial"/>
              <a:buNone/>
              <a:defRPr/>
            </a:pPr>
            <a:endParaRPr dirty="0"/>
          </a:p>
        </p:txBody>
      </p:sp>
      <p:sp>
        <p:nvSpPr>
          <p:cNvPr id="6" name="Заголовок 1"/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2B13D4-DF1E-1C4A-830D-D017BC11B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03731" y="456564"/>
            <a:ext cx="6888088" cy="63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00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36AD-0FF8-22DE-4F9C-13C8FEB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3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родителям (самоповреждение подростков)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03746F-1047-5511-C16C-661057D3A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268760"/>
            <a:ext cx="10874424" cy="5224115"/>
          </a:xfrm>
        </p:spPr>
        <p:txBody>
          <a:bodyPr>
            <a:normAutofit fontScale="550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</a:pP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Дайте ребенку понять, что вы готовы к диалогу с ним, и даже если он не готов принять помощь от вас, скажите, что вы можете помочь найти тех, кто окажет эту помощь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</a:pP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отвергайте своего ребенка. Ваш гнев или чувство вины — следствие вашей убежденности в том, что действия ребенка направлены против вас. Лучше сфокусироваться на поиске решения проблемы и не искать виноватых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</a:pP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Отрицание проблемы вредит, так же как излишняя фокусировка на ней и неправильные интерпретации (например, что ребенок пытается покончить с собой)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</a:pP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Составьте план помощи ребенку, учитывая его интересы и чувства — лучше всего планировать дальнейшие действия в спокойной обстановке, не на пике тяжелых эмоциональных переживаний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</a:pP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Обратитесь к психологу или психотерапевту — при поиске специалиста учитывайте, насколько хорошо он разбирается в проблеме и работает ли он с подростками. Работу с психологическими проблемами, ведущими к самоповреждению, эффективнее всего начинать в подростковом возрасте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</a:pP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Ориентируйтесь на «точки соприкосновения» со своим ребенком. Старайтесь выстраивать разговоры в форме диалога. Ориентируйтесь на компромисс в спорах. Ищите дипломатичные аргументы, если вы не согласны.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</a:pP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что-то увлекательное, чем вы сможете заниматься вместе со своим ребенком, что будет нравиться всем вам 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"/>
            </a:pP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Проявляйте интерес к чувствам, мыслям и высказыванием своего ребенка. Уважайте его мнение. Поощряйте интерес своего ребенка к творческому самовыражению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A840E1-0D61-9F27-40E9-B74A72CE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2E90D-3E44-4D4B-8E66-9B4A30BA7E09}" type="slidenum">
              <a:rPr lang="ru-RU" smtClean="0"/>
              <a:t>22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55C739-B0F9-A234-FDF0-9C793043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56258" y="127314"/>
            <a:ext cx="6888088" cy="63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47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19336" y="156850"/>
            <a:ext cx="10873208" cy="111191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i="1" u="none" strike="noStrike" cap="none" spc="0" dirty="0">
                <a:solidFill>
                  <a:srgbClr val="002060"/>
                </a:solidFill>
                <a:latin typeface="+mn-lt"/>
                <a:ea typeface="+mn-lt"/>
                <a:cs typeface="+mn-lt"/>
              </a:rPr>
              <a:t>Благотворительный детский фонд «ВИКТОРИЯ»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07096" y="958926"/>
            <a:ext cx="10585176" cy="383348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endParaRPr lang="ru-RU" sz="3200" i="1" dirty="0">
              <a:solidFill>
                <a:srgbClr val="002060"/>
              </a:solidFill>
              <a:ea typeface="+mn-lt"/>
              <a:cs typeface="+mn-lt"/>
            </a:endParaRPr>
          </a:p>
          <a:p>
            <a:pPr algn="l">
              <a:defRPr/>
            </a:pPr>
            <a:r>
              <a:rPr lang="ru-RU" sz="3200" i="1" dirty="0">
                <a:solidFill>
                  <a:srgbClr val="002060"/>
                </a:solidFill>
                <a:ea typeface="+mn-lt"/>
                <a:cs typeface="+mn-lt"/>
              </a:rPr>
              <a:t>Благодарим за внимание!</a:t>
            </a:r>
          </a:p>
          <a:p>
            <a:pPr algn="l">
              <a:defRPr/>
            </a:pPr>
            <a:r>
              <a:rPr lang="ru-RU" sz="3200" i="1" dirty="0">
                <a:solidFill>
                  <a:srgbClr val="002060"/>
                </a:solidFill>
                <a:ea typeface="+mn-lt"/>
                <a:cs typeface="+mn-lt"/>
              </a:rPr>
              <a:t>Сайт: </a:t>
            </a:r>
            <a:r>
              <a:rPr lang="en-US" sz="3200" i="1" dirty="0">
                <a:solidFill>
                  <a:srgbClr val="002060"/>
                </a:solidFill>
                <a:ea typeface="+mn-lt"/>
                <a:cs typeface="+mn-lt"/>
                <a:hlinkClick r:id="rId2"/>
              </a:rPr>
              <a:t>https://victoriacf.ru/</a:t>
            </a:r>
            <a:endParaRPr lang="ru-RU" sz="3200" i="1" dirty="0">
              <a:solidFill>
                <a:srgbClr val="002060"/>
              </a:solidFill>
              <a:ea typeface="+mn-lt"/>
              <a:cs typeface="+mn-lt"/>
            </a:endParaRPr>
          </a:p>
          <a:p>
            <a:pPr algn="l">
              <a:defRPr/>
            </a:pPr>
            <a:endParaRPr lang="ru-RU" sz="3200" i="1" dirty="0">
              <a:solidFill>
                <a:srgbClr val="002060"/>
              </a:solidFill>
              <a:ea typeface="+mn-lt"/>
              <a:cs typeface="+mn-lt"/>
            </a:endParaRPr>
          </a:p>
          <a:p>
            <a:pPr algn="l">
              <a:defRPr/>
            </a:pPr>
            <a:r>
              <a:rPr lang="ru-RU" sz="3200" i="1" dirty="0">
                <a:solidFill>
                  <a:srgbClr val="002060"/>
                </a:solidFill>
                <a:ea typeface="+mn-lt"/>
                <a:cs typeface="+mn-lt"/>
              </a:rPr>
              <a:t>Социальные сети: </a:t>
            </a:r>
            <a:r>
              <a:rPr lang="en-US" sz="3200" i="1" dirty="0">
                <a:solidFill>
                  <a:srgbClr val="002060"/>
                </a:solidFill>
                <a:ea typeface="+mn-lt"/>
                <a:cs typeface="+mn-lt"/>
                <a:hlinkClick r:id="rId3"/>
              </a:rPr>
              <a:t>https://www.facebook.com/cfvictoria</a:t>
            </a:r>
            <a:endParaRPr lang="ru-RU" sz="3200" i="1" dirty="0">
              <a:solidFill>
                <a:srgbClr val="002060"/>
              </a:solidFill>
              <a:ea typeface="+mn-lt"/>
              <a:cs typeface="+mn-lt"/>
            </a:endParaRPr>
          </a:p>
          <a:p>
            <a:pPr algn="l">
              <a:defRPr/>
            </a:pPr>
            <a:r>
              <a:rPr lang="en-US" sz="3200" i="1" dirty="0">
                <a:solidFill>
                  <a:srgbClr val="002060"/>
                </a:solidFill>
                <a:ea typeface="+mn-lt"/>
                <a:cs typeface="+mn-lt"/>
                <a:hlinkClick r:id="rId4"/>
              </a:rPr>
              <a:t>https://www.instagram.com/victoria_foundation/</a:t>
            </a:r>
            <a:endParaRPr lang="ru-RU" sz="3200" i="1" dirty="0">
              <a:solidFill>
                <a:srgbClr val="002060"/>
              </a:solidFill>
              <a:ea typeface="+mn-lt"/>
              <a:cs typeface="+mn-lt"/>
            </a:endParaRPr>
          </a:p>
          <a:p>
            <a:pPr algn="l">
              <a:defRPr/>
            </a:pPr>
            <a:endParaRPr lang="ru-RU" sz="3600" i="1" dirty="0">
              <a:solidFill>
                <a:srgbClr val="002060"/>
              </a:solidFill>
              <a:ea typeface="+mn-lt"/>
              <a:cs typeface="+mn-lt"/>
            </a:endParaRPr>
          </a:p>
          <a:p>
            <a:pPr algn="l">
              <a:defRPr/>
            </a:pPr>
            <a:endParaRPr sz="3600" i="1" dirty="0">
              <a:solidFill>
                <a:srgbClr val="002060"/>
              </a:solidFill>
              <a:ea typeface="+mn-lt"/>
              <a:cs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76D1ED-1613-4DEA-B439-CEC277ED1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03912" y="462213"/>
            <a:ext cx="6888088" cy="63807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C5319-D039-48DD-BF99-79D8CC7D9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22" y="4077072"/>
            <a:ext cx="5428355" cy="26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69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7651B-7080-98F9-B584-C5C2F2EC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0728"/>
            <a:ext cx="10515600" cy="709960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NSSI –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несуицидальное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самоповреждающее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поведение</a:t>
            </a:r>
            <a:br>
              <a:rPr lang="ru-RU" dirty="0">
                <a:effectLst/>
                <a:latin typeface="Helvetica Neue" panose="02000503000000020004" pitchFamily="2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DC82C9-5928-69DF-9F4F-DEB59D3EB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060847"/>
            <a:ext cx="10874424" cy="4432027"/>
          </a:xfrm>
        </p:spPr>
        <p:txBody>
          <a:bodyPr>
            <a:normAutofit fontScale="62500" lnSpcReduction="20000"/>
          </a:bodyPr>
          <a:lstStyle/>
          <a:p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DSM-5 (APA, 2013), </a:t>
            </a:r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указывают, что человек должен участвовать в актах умышленного самоповреждения, которые вызывают повреждение поверхности тела в течение пяти или более дней в течение  года. </a:t>
            </a:r>
          </a:p>
          <a:p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 Травмы должны вызывать кровотечение, синяки или другую боль и причинены без суицидальных намерений (критерий А).  </a:t>
            </a:r>
          </a:p>
          <a:p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Критерий 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B </a:t>
            </a:r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указывает, что поведение должно быть выполнено по крайней мере по одной из следующих причин: (1) для избавления от негативных мыслей или чувств, (2) для решения межличностной проблемы или (3) для того, чтобы вызвать положительные чувства или эмоции.  </a:t>
            </a:r>
          </a:p>
          <a:p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NSSI </a:t>
            </a:r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также должен быть связан с негативными мыслями или чувствами и / или межличностными проблемами непосредственно перед включения поведения, озабоченностью поведением, которому трудно сопротивляться, или частым побуждением к участию в поведении (критерий 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C). </a:t>
            </a:r>
            <a:endParaRPr lang="ru-RU" dirty="0">
              <a:solidFill>
                <a:srgbClr val="002060"/>
              </a:solidFill>
              <a:effectLst/>
              <a:latin typeface="Helvetica Neue" panose="02000503000000020004" pitchFamily="2" charset="0"/>
            </a:endParaRPr>
          </a:p>
          <a:p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Поведение 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NSSI </a:t>
            </a:r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не может включать в себя действия, которые являются социально санкционированными или сводятся исключительно к сниманию кожицы вокруг ногтей или </a:t>
            </a:r>
            <a:r>
              <a:rPr lang="ru-RU" dirty="0" err="1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кусанию</a:t>
            </a:r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 ногтей (критерий 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D), </a:t>
            </a:r>
            <a:endParaRPr lang="ru-RU" dirty="0">
              <a:solidFill>
                <a:srgbClr val="002060"/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должны вызывать клинически значимый дистресс или функциональное нарушение (критерий 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E) </a:t>
            </a:r>
            <a:endParaRPr lang="ru-RU" dirty="0">
              <a:solidFill>
                <a:srgbClr val="002060"/>
              </a:solidFill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 не должны происходить исключительно в контексте другого психического расстройства (Критерий 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F).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09AEB4-BC0D-2166-96AD-9B06DBB3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2E90D-3E44-4D4B-8E66-9B4A30BA7E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47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142C3-D9A3-AD4F-EAF2-EE30B268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476672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Нок и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Принштейн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, 2004 год. </a:t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</a:b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На основе данных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самоотчетной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оценки функций </a:t>
            </a:r>
            <a:r>
              <a:rPr lang="sv-SE" sz="3200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NSSI. </a:t>
            </a:r>
            <a:r>
              <a:rPr lang="ru-RU" sz="3200" dirty="0" err="1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Четырехфункциональная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модель </a:t>
            </a:r>
            <a:r>
              <a:rPr lang="sv-SE" sz="3200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NSSI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: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1C8CB6-558B-1007-74E4-E8DBEB41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1"/>
            <a:ext cx="10515600" cy="3900091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люди участвуют в 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NSSI </a:t>
            </a:r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для уменьшения неприятных внутренних переживаний (автоматическая-отрицательная функция)</a:t>
            </a:r>
          </a:p>
          <a:p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для получения желаемых внутренних переживаний (автоматически-положительная функция)</a:t>
            </a:r>
          </a:p>
          <a:p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чтобы избежать неприятных межличностных переживаний (социально-отрицательная функция) </a:t>
            </a:r>
          </a:p>
          <a:p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для  того, чтобы произвести желаемый межличностный опыт (социально-позитивная функция) (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Nock &amp; Prinstein, 2004). </a:t>
            </a:r>
            <a:endParaRPr lang="ru-RU" dirty="0">
              <a:solidFill>
                <a:srgbClr val="002060"/>
              </a:solidFill>
              <a:effectLst/>
              <a:latin typeface="Helvetica Neue" panose="02000503000000020004" pitchFamily="2" charset="0"/>
            </a:endParaRPr>
          </a:p>
          <a:p>
            <a:endParaRPr lang="ru-RU" dirty="0">
              <a:solidFill>
                <a:srgbClr val="002060"/>
              </a:solidFill>
              <a:latin typeface="Helvetica Neue" panose="02000503000000020004" pitchFamily="2" charset="0"/>
            </a:endParaRPr>
          </a:p>
          <a:p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Дополнительные исследования дали более экономную модель, в которой функции 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NSSI </a:t>
            </a:r>
            <a:r>
              <a:rPr lang="ru-RU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могут быть разделены на две высшие функции: внутренние или внутриличностные функции и социальные или межличностные функции (</a:t>
            </a:r>
            <a:r>
              <a:rPr lang="sv-SE" dirty="0" err="1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Klonsky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, Glenn, </a:t>
            </a:r>
            <a:r>
              <a:rPr lang="sv-SE" dirty="0" err="1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Styer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, </a:t>
            </a:r>
            <a:r>
              <a:rPr lang="sv-SE" dirty="0" err="1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Olino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, &amp; </a:t>
            </a:r>
            <a:r>
              <a:rPr lang="sv-SE" dirty="0" err="1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Washburn</a:t>
            </a:r>
            <a:r>
              <a:rPr lang="sv-SE" dirty="0">
                <a:solidFill>
                  <a:srgbClr val="002060"/>
                </a:solidFill>
                <a:effectLst/>
                <a:latin typeface="Helvetica Neue" panose="02000503000000020004" pitchFamily="2" charset="0"/>
              </a:rPr>
              <a:t>, 2015). 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A22474-3112-11BE-D53D-4A554808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2E90D-3E44-4D4B-8E66-9B4A30BA7E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56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31F8B-902B-FC4F-80F0-FAF31117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Статистика: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D3528E-AE56-784F-9EEE-A21EC6559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289" y="1676212"/>
            <a:ext cx="5917767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По данным МГППУ (2019 год), от 10 до 14% старших школьников и студентов сообщают, что у них был один случай </a:t>
            </a:r>
            <a:r>
              <a:rPr lang="ru-RU" dirty="0" err="1">
                <a:solidFill>
                  <a:srgbClr val="002060"/>
                </a:solidFill>
              </a:rPr>
              <a:t>самопорезов</a:t>
            </a:r>
            <a:r>
              <a:rPr lang="ru-RU" dirty="0">
                <a:solidFill>
                  <a:srgbClr val="002060"/>
                </a:solidFill>
              </a:rPr>
              <a:t>, а 3% - что это происходит часто.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Сравнивая число публикаций о </a:t>
            </a:r>
            <a:r>
              <a:rPr lang="ru-RU" dirty="0" err="1">
                <a:solidFill>
                  <a:srgbClr val="002060"/>
                </a:solidFill>
              </a:rPr>
              <a:t>самопо</a:t>
            </a:r>
            <a:r>
              <a:rPr lang="ru-RU" dirty="0">
                <a:solidFill>
                  <a:srgbClr val="002060"/>
                </a:solidFill>
              </a:rPr>
              <a:t>- </a:t>
            </a:r>
            <a:r>
              <a:rPr lang="ru-RU" dirty="0" err="1">
                <a:solidFill>
                  <a:srgbClr val="002060"/>
                </a:solidFill>
              </a:rPr>
              <a:t>вреждениях</a:t>
            </a:r>
            <a:r>
              <a:rPr lang="ru-RU" dirty="0">
                <a:solidFill>
                  <a:srgbClr val="002060"/>
                </a:solidFill>
              </a:rPr>
              <a:t> на платформе </a:t>
            </a:r>
            <a:r>
              <a:rPr lang="ru-RU" dirty="0" err="1">
                <a:solidFill>
                  <a:srgbClr val="002060"/>
                </a:solidFill>
              </a:rPr>
              <a:t>Инстаграм</a:t>
            </a:r>
            <a:r>
              <a:rPr lang="ru-RU" dirty="0">
                <a:solidFill>
                  <a:srgbClr val="002060"/>
                </a:solidFill>
              </a:rPr>
              <a:t> за 2014—2105 гг. исследователи отметили их рост: с 1,7 миллиона публикаций в 2014 г. до более чем 2,4 миллиона в 2015 г., что свидетельствует о внушительном размере ан- </a:t>
            </a:r>
            <a:r>
              <a:rPr lang="ru-RU" dirty="0" err="1">
                <a:solidFill>
                  <a:srgbClr val="002060"/>
                </a:solidFill>
              </a:rPr>
              <a:t>глоязычного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Инстаграм</a:t>
            </a:r>
            <a:r>
              <a:rPr lang="ru-RU" dirty="0">
                <a:solidFill>
                  <a:srgbClr val="002060"/>
                </a:solidFill>
              </a:rPr>
              <a:t>-сообщества, посвященного тематике </a:t>
            </a:r>
            <a:r>
              <a:rPr lang="ru-RU" dirty="0" err="1">
                <a:solidFill>
                  <a:srgbClr val="002060"/>
                </a:solidFill>
              </a:rPr>
              <a:t>самопо</a:t>
            </a:r>
            <a:r>
              <a:rPr lang="ru-RU" dirty="0">
                <a:solidFill>
                  <a:srgbClr val="002060"/>
                </a:solidFill>
              </a:rPr>
              <a:t>- </a:t>
            </a:r>
            <a:r>
              <a:rPr lang="ru-RU" dirty="0" err="1">
                <a:solidFill>
                  <a:srgbClr val="002060"/>
                </a:solidFill>
              </a:rPr>
              <a:t>вреждения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95A648-FA5A-A641-BF17-449A15D79716}"/>
              </a:ext>
            </a:extLst>
          </p:cNvPr>
          <p:cNvSpPr txBox="1"/>
          <p:nvPr/>
        </p:nvSpPr>
        <p:spPr>
          <a:xfrm>
            <a:off x="7942521" y="24667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AFB8E13-000A-3A42-9279-9D7A0BBD4A8A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187B32-6EB8-3541-A549-132EAC263057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78B4CC-AFF4-AD44-B354-21AFEB9E7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6388" y="136774"/>
            <a:ext cx="8472265" cy="63807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B85DE1-6824-5746-820C-E54366B5F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17" y="1970828"/>
            <a:ext cx="4301727" cy="311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7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3C5F7-6E77-F646-AD9D-092C836B4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Мифы о </a:t>
            </a:r>
            <a:r>
              <a:rPr lang="ru-RU" sz="3600" dirty="0" err="1">
                <a:solidFill>
                  <a:srgbClr val="002060"/>
                </a:solidFill>
              </a:rPr>
              <a:t>самоповреждающем</a:t>
            </a:r>
            <a:r>
              <a:rPr lang="ru-RU" sz="3600" dirty="0">
                <a:solidFill>
                  <a:srgbClr val="002060"/>
                </a:solidFill>
              </a:rPr>
              <a:t> поведение: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C25E87-CCAD-CA42-9769-8487CB91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r>
              <a:rPr lang="ru-RU" sz="2400" dirty="0">
                <a:solidFill>
                  <a:srgbClr val="002060"/>
                </a:solidFill>
              </a:rPr>
              <a:t>Если человек наносит себе физические повреждения, он непременно является либо мазохистом, либо </a:t>
            </a:r>
            <a:r>
              <a:rPr lang="ru-RU" sz="2400" dirty="0" err="1">
                <a:solidFill>
                  <a:srgbClr val="002060"/>
                </a:solidFill>
              </a:rPr>
              <a:t>суицидентом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Данное поведение является средством привлечения внимания.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«Те, кто занимается членовредительством — психи, и их надо лечить, так как они могут быть опасны для себя и для общества».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62168D-2546-F842-8E11-31E2D3269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46" y="2073980"/>
            <a:ext cx="5818054" cy="330062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33443AC-7F3A-7A4D-B2E4-A505F32E6EA9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580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BAB74-CD56-264E-ADC9-94459011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Диагностика </a:t>
            </a:r>
            <a:r>
              <a:rPr lang="ru-RU" sz="3600" dirty="0" err="1">
                <a:solidFill>
                  <a:srgbClr val="002060"/>
                </a:solidFill>
              </a:rPr>
              <a:t>самоповреждающего</a:t>
            </a:r>
            <a:r>
              <a:rPr lang="ru-RU" sz="3600" dirty="0">
                <a:solidFill>
                  <a:srgbClr val="002060"/>
                </a:solidFill>
              </a:rPr>
              <a:t> поведения: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E970CB-F254-9840-8CB5-5D717EF81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825625"/>
            <a:ext cx="4953000" cy="435133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Методика диагностики склонности к отклоняющемуся поведению (СОП) А.Н. Орел. Методика диагностики склонности к отклоняющемуся поведению (СОП) А.Н. Орел. (шкала склонности к самоповреждению)</a:t>
            </a:r>
            <a:br>
              <a:rPr lang="ru-RU" dirty="0">
                <a:solidFill>
                  <a:srgbClr val="002060"/>
                </a:solidFill>
              </a:rPr>
            </a:b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E0F72E-56BD-6D4B-B69D-1692C922A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690688"/>
            <a:ext cx="5172428" cy="387659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D2F9998-A086-1A40-BA5A-9E2123E87F30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CCCE5E2-558A-7E40-A591-1A4C65983CE2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211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56CC2-1FC0-E94F-B9CB-0216B420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57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Почему люди наносят себе повреждения? </a:t>
            </a:r>
            <a:br>
              <a:rPr lang="ru-RU" sz="2800" dirty="0"/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5C19B0-BE5C-7A4E-B82B-D304FA3A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40" y="1481781"/>
            <a:ext cx="11881320" cy="517426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стресс в школе или на работе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травля</a:t>
            </a:r>
          </a:p>
          <a:p>
            <a:r>
              <a:rPr lang="ru-RU" sz="2400" dirty="0" err="1">
                <a:solidFill>
                  <a:srgbClr val="002060"/>
                </a:solidFill>
              </a:rPr>
              <a:t>беспокойство</a:t>
            </a:r>
            <a:r>
              <a:rPr lang="ru-RU" sz="2400" dirty="0">
                <a:solidFill>
                  <a:srgbClr val="002060"/>
                </a:solidFill>
              </a:rPr>
              <a:t> о деньгах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сексуальное, физическое или эмоциональное насилие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тяжелая утрата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растерянность и недоумение относительно </a:t>
            </a:r>
            <a:r>
              <a:rPr lang="ru-RU" sz="2400" dirty="0" err="1">
                <a:solidFill>
                  <a:srgbClr val="002060"/>
                </a:solidFill>
              </a:rPr>
              <a:t>своеи</a:t>
            </a:r>
            <a:r>
              <a:rPr lang="ru-RU" sz="2400" dirty="0">
                <a:solidFill>
                  <a:srgbClr val="002060"/>
                </a:solidFill>
              </a:rPr>
              <a:t>̆ сексуальности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разрыв отношений, потеря работы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болезнь и проблемы со здоровьем</a:t>
            </a:r>
          </a:p>
          <a:p>
            <a:r>
              <a:rPr lang="ru-RU" sz="2400" dirty="0">
                <a:solidFill>
                  <a:srgbClr val="002060"/>
                </a:solidFill>
              </a:rPr>
              <a:t> низкая самооценка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повышение уровня стресса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сложные переживания (депрессия, тревога, ярость или отрешенность) </a:t>
            </a:r>
          </a:p>
          <a:p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178B8AE-F10C-6440-A8C3-A0D003EAFFD6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FCE308E-0472-5746-ACFC-6159D3145E8C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EC93EF-E2E3-D74C-A324-56C6D472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6388" y="136774"/>
            <a:ext cx="8472265" cy="63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ECF88-47A0-0B4A-8E87-FA86C5B9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>
                <a:solidFill>
                  <a:srgbClr val="002060"/>
                </a:solidFill>
              </a:rPr>
              <a:t>Селф-харм</a:t>
            </a:r>
            <a:r>
              <a:rPr lang="ru-RU" sz="3600" dirty="0">
                <a:solidFill>
                  <a:srgbClr val="002060"/>
                </a:solidFill>
              </a:rPr>
              <a:t> как способ 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413D9A-2E30-1D4D-A700-CE7B192E9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386487"/>
            <a:ext cx="7140892" cy="540506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выразить то, что трудно сформулировать словами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сделать реальными некоторые чувства и мысли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сделать эмоциональную боль </a:t>
            </a:r>
            <a:r>
              <a:rPr lang="ru-RU" sz="3600" dirty="0" err="1">
                <a:solidFill>
                  <a:srgbClr val="002060"/>
                </a:solidFill>
              </a:rPr>
              <a:t>физическои</a:t>
            </a:r>
            <a:r>
              <a:rPr lang="ru-RU" sz="3600" dirty="0">
                <a:solidFill>
                  <a:srgbClr val="002060"/>
                </a:solidFill>
              </a:rPr>
              <a:t>̆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избавиться от невыносимых переживаний и </a:t>
            </a:r>
            <a:r>
              <a:rPr lang="ru-RU" sz="3600" dirty="0" err="1">
                <a:solidFill>
                  <a:srgbClr val="002060"/>
                </a:solidFill>
              </a:rPr>
              <a:t>мыслеи</a:t>
            </a:r>
            <a:r>
              <a:rPr lang="ru-RU" sz="3600" dirty="0">
                <a:solidFill>
                  <a:srgbClr val="002060"/>
                </a:solidFill>
              </a:rPr>
              <a:t>̆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вернуть ощущение контроля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сбежать от травмирующих воспоминаний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иметь в жизни что-то, на что можно положиться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наказать себя – за неподобающие поведение, чувства или мысли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прекратить чувствовать себя оцепеневшим, отрешенным и отключенным от реальности </a:t>
            </a:r>
          </a:p>
          <a:p>
            <a:r>
              <a:rPr lang="ru-RU" sz="3600" dirty="0">
                <a:solidFill>
                  <a:srgbClr val="002060"/>
                </a:solidFill>
              </a:rPr>
              <a:t>создать повод для заботы о себе и своем теле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выразить суицидальные мысли и намерения, не совершая их</a:t>
            </a:r>
          </a:p>
          <a:p>
            <a:pPr marL="0" indent="0">
              <a:buNone/>
            </a:pPr>
            <a:r>
              <a:rPr lang="ru-RU" sz="2500" dirty="0">
                <a:solidFill>
                  <a:srgbClr val="002060"/>
                </a:solidFill>
              </a:rPr>
              <a:t>«</a:t>
            </a:r>
            <a:r>
              <a:rPr lang="ru-RU" sz="2500" b="1" dirty="0">
                <a:solidFill>
                  <a:srgbClr val="002060"/>
                </a:solidFill>
              </a:rPr>
              <a:t>Что такое </a:t>
            </a:r>
            <a:r>
              <a:rPr lang="ru-RU" sz="2500" b="1" dirty="0" err="1">
                <a:solidFill>
                  <a:srgbClr val="002060"/>
                </a:solidFill>
              </a:rPr>
              <a:t>самоповреждающее</a:t>
            </a:r>
            <a:r>
              <a:rPr lang="ru-RU" sz="2500" b="1" dirty="0">
                <a:solidFill>
                  <a:srgbClr val="002060"/>
                </a:solidFill>
              </a:rPr>
              <a:t> поведение?</a:t>
            </a:r>
            <a:r>
              <a:rPr lang="ru-RU" sz="2500" dirty="0">
                <a:solidFill>
                  <a:srgbClr val="002060"/>
                </a:solidFill>
              </a:rPr>
              <a:t>» центр </a:t>
            </a:r>
            <a:r>
              <a:rPr lang="ru-RU" sz="2500" dirty="0" err="1">
                <a:solidFill>
                  <a:srgbClr val="002060"/>
                </a:solidFill>
              </a:rPr>
              <a:t>Перекресток.</a:t>
            </a:r>
            <a:r>
              <a:rPr lang="ru-RU" sz="2200" dirty="0" err="1">
                <a:solidFill>
                  <a:srgbClr val="002060"/>
                </a:solidFill>
              </a:rPr>
              <a:t>Данныи</a:t>
            </a:r>
            <a:r>
              <a:rPr lang="ru-RU" sz="2200" dirty="0">
                <a:solidFill>
                  <a:srgbClr val="002060"/>
                </a:solidFill>
              </a:rPr>
              <a:t>̆ материал публикуется с разрешения организации </a:t>
            </a:r>
            <a:r>
              <a:rPr lang="en" sz="2200" dirty="0">
                <a:solidFill>
                  <a:srgbClr val="002060"/>
                </a:solidFill>
              </a:rPr>
              <a:t>Mind (mental health charity), </a:t>
            </a:r>
            <a:r>
              <a:rPr lang="ru-RU" sz="2200" dirty="0">
                <a:solidFill>
                  <a:srgbClr val="002060"/>
                </a:solidFill>
              </a:rPr>
              <a:t>Великобритания. Оригинальную версию вы можете </a:t>
            </a:r>
            <a:r>
              <a:rPr lang="ru-RU" sz="2200" dirty="0" err="1">
                <a:solidFill>
                  <a:srgbClr val="002060"/>
                </a:solidFill>
              </a:rPr>
              <a:t>найти</a:t>
            </a:r>
            <a:r>
              <a:rPr lang="ru-RU" sz="2200" dirty="0">
                <a:solidFill>
                  <a:srgbClr val="002060"/>
                </a:solidFill>
              </a:rPr>
              <a:t> на </a:t>
            </a:r>
            <a:r>
              <a:rPr lang="ru-RU" sz="2200" dirty="0" err="1">
                <a:solidFill>
                  <a:srgbClr val="002060"/>
                </a:solidFill>
              </a:rPr>
              <a:t>сайте</a:t>
            </a:r>
            <a:r>
              <a:rPr lang="ru-RU" sz="2200" dirty="0">
                <a:solidFill>
                  <a:srgbClr val="002060"/>
                </a:solidFill>
              </a:rPr>
              <a:t> </a:t>
            </a:r>
            <a:r>
              <a:rPr lang="en" sz="2200" dirty="0" err="1">
                <a:solidFill>
                  <a:srgbClr val="002060"/>
                </a:solidFill>
              </a:rPr>
              <a:t>www.mind.org.uk</a:t>
            </a:r>
            <a:r>
              <a:rPr lang="en" sz="2200" dirty="0">
                <a:solidFill>
                  <a:srgbClr val="002060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900DCDB-E47B-A949-B2B2-BAAA7357F25A}"/>
              </a:ext>
            </a:extLst>
          </p:cNvPr>
          <p:cNvSpPr>
            <a:spLocks/>
          </p:cNvSpPr>
          <p:nvPr/>
        </p:nvSpPr>
        <p:spPr bwMode="auto">
          <a:xfrm flipV="1">
            <a:off x="1524000" y="1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3B4B9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3DA9EEF-E4E4-A449-A55E-D66336869777}"/>
              </a:ext>
            </a:extLst>
          </p:cNvPr>
          <p:cNvSpPr>
            <a:spLocks/>
          </p:cNvSpPr>
          <p:nvPr/>
        </p:nvSpPr>
        <p:spPr bwMode="auto">
          <a:xfrm flipV="1">
            <a:off x="1524000" y="6858000"/>
            <a:ext cx="9144000" cy="45719"/>
          </a:xfrm>
          <a:prstGeom prst="rect">
            <a:avLst/>
          </a:prstGeom>
          <a:solidFill>
            <a:srgbClr val="EE4C6F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914400">
              <a:spcBef>
                <a:spcPts val="0"/>
              </a:spcBef>
              <a:defRPr/>
            </a:pPr>
            <a:endParaRPr lang="ru-RU" sz="4400">
              <a:solidFill>
                <a:srgbClr val="B02647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FF7516-9CF3-F449-AF6C-D7D554FAD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03731" y="456564"/>
            <a:ext cx="6888088" cy="63807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B12914-16B5-9743-B74F-BEF7C3E51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28" y="1576314"/>
            <a:ext cx="4745115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894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Viktory">
      <a:dk1>
        <a:srgbClr val="3F3F3F"/>
      </a:dk1>
      <a:lt1>
        <a:sysClr val="window" lastClr="FFFFFF"/>
      </a:lt1>
      <a:dk2>
        <a:srgbClr val="B35D8C"/>
      </a:dk2>
      <a:lt2>
        <a:srgbClr val="A5A5A5"/>
      </a:lt2>
      <a:accent1>
        <a:srgbClr val="1BCBE8"/>
      </a:accent1>
      <a:accent2>
        <a:srgbClr val="ED3E73"/>
      </a:accent2>
      <a:accent3>
        <a:srgbClr val="B35D8C"/>
      </a:accent3>
      <a:accent4>
        <a:srgbClr val="ED3E73"/>
      </a:accent4>
      <a:accent5>
        <a:srgbClr val="1BCBE8"/>
      </a:accent5>
      <a:accent6>
        <a:srgbClr val="7F7F7F"/>
      </a:accent6>
      <a:hlink>
        <a:srgbClr val="0563C1"/>
      </a:hlink>
      <a:folHlink>
        <a:srgbClr val="954F72"/>
      </a:folHlink>
    </a:clrScheme>
    <a:fontScheme name="Vkt">
      <a:majorFont>
        <a:latin typeface="Roboto"/>
        <a:ea typeface="Arial"/>
        <a:cs typeface="Arial"/>
      </a:majorFont>
      <a:minorFont>
        <a:latin typeface="Roboto Light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короткий</Template>
  <TotalTime>20403</TotalTime>
  <Words>2024</Words>
  <Application>Microsoft Macintosh PowerPoint</Application>
  <DocSecurity>0</DocSecurity>
  <PresentationFormat>Широкоэкранный</PresentationFormat>
  <Paragraphs>210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Cambria,Bold</vt:lpstr>
      <vt:lpstr>Helvetica Neue</vt:lpstr>
      <vt:lpstr>Roboto</vt:lpstr>
      <vt:lpstr>Roboto Light</vt:lpstr>
      <vt:lpstr>Times New Roman</vt:lpstr>
      <vt:lpstr>Wingdings</vt:lpstr>
      <vt:lpstr>Тема Office</vt:lpstr>
      <vt:lpstr>Вебинар: «Самоповреждающее поведение подростков: как справиться без шрамов»  Ордина Зоя Александровна       г.Москва, 2023 год</vt:lpstr>
      <vt:lpstr>Самоповреждающее поведение детей и подростков:</vt:lpstr>
      <vt:lpstr>NSSI – несуицидальное самоповреждающее поведение </vt:lpstr>
      <vt:lpstr>Нок и Принштейн, 2004 год.  На основе данных самоотчетной оценки функций NSSI. Четырехфункциональная модель NSSI:</vt:lpstr>
      <vt:lpstr>Статистика:</vt:lpstr>
      <vt:lpstr>Мифы о самоповреждающем поведение:</vt:lpstr>
      <vt:lpstr>Диагностика самоповреждающего поведения:</vt:lpstr>
      <vt:lpstr>Почему люди наносят себе повреждения?  </vt:lpstr>
      <vt:lpstr>Селф-харм как способ : </vt:lpstr>
      <vt:lpstr>Способы самоповреждающего поведения:   </vt:lpstr>
      <vt:lpstr>Четыре стратегии СП поведения  (Н. А. Польская):</vt:lpstr>
      <vt:lpstr>Механизм селф-харма  </vt:lpstr>
      <vt:lpstr>Эти вопросы помогут понять истоки селф-харма:   </vt:lpstr>
      <vt:lpstr>Мишени в работе с СП поведением:</vt:lpstr>
      <vt:lpstr>Способы совладания:</vt:lpstr>
      <vt:lpstr>Дневник автоматических мыслей</vt:lpstr>
      <vt:lpstr>Анализ срыва</vt:lpstr>
      <vt:lpstr>Способы самопомощи</vt:lpstr>
      <vt:lpstr>Где получить помощь?  </vt:lpstr>
      <vt:lpstr>  Чем могут помочь друзья и семья?  </vt:lpstr>
      <vt:lpstr>«Забота о себе» для близких и друзей  </vt:lpstr>
      <vt:lpstr>Рекомендации родителям (самоповреждение подростков) </vt:lpstr>
      <vt:lpstr>Благотворительный детский фонд «ВИКТОРИЯ»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Anastasia Zhigalova</dc:creator>
  <cp:keywords/>
  <dc:description/>
  <cp:lastModifiedBy>zoina.pochta@gmail.com</cp:lastModifiedBy>
  <cp:revision>22</cp:revision>
  <dcterms:created xsi:type="dcterms:W3CDTF">2021-06-01T20:04:44Z</dcterms:created>
  <dcterms:modified xsi:type="dcterms:W3CDTF">2023-02-08T06:52:00Z</dcterms:modified>
  <cp:category/>
  <dc:identifier/>
  <cp:contentStatus/>
  <dc:language/>
  <cp:version/>
</cp:coreProperties>
</file>